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35"/>
  </p:notesMasterIdLst>
  <p:sldIdLst>
    <p:sldId id="398" r:id="rId3"/>
    <p:sldId id="399" r:id="rId4"/>
    <p:sldId id="400" r:id="rId5"/>
    <p:sldId id="834" r:id="rId6"/>
    <p:sldId id="857" r:id="rId7"/>
    <p:sldId id="858" r:id="rId8"/>
    <p:sldId id="861" r:id="rId9"/>
    <p:sldId id="2977" r:id="rId10"/>
    <p:sldId id="2982" r:id="rId11"/>
    <p:sldId id="2981" r:id="rId12"/>
    <p:sldId id="2978" r:id="rId13"/>
    <p:sldId id="2979" r:id="rId14"/>
    <p:sldId id="2995" r:id="rId15"/>
    <p:sldId id="2984" r:id="rId16"/>
    <p:sldId id="2985" r:id="rId17"/>
    <p:sldId id="2983" r:id="rId18"/>
    <p:sldId id="2997" r:id="rId19"/>
    <p:sldId id="932" r:id="rId20"/>
    <p:sldId id="2986" r:id="rId21"/>
    <p:sldId id="2971" r:id="rId22"/>
    <p:sldId id="2991" r:id="rId23"/>
    <p:sldId id="823" r:id="rId24"/>
    <p:sldId id="2998" r:id="rId25"/>
    <p:sldId id="3003" r:id="rId26"/>
    <p:sldId id="2999" r:id="rId27"/>
    <p:sldId id="3000" r:id="rId28"/>
    <p:sldId id="846" r:id="rId29"/>
    <p:sldId id="845" r:id="rId30"/>
    <p:sldId id="3002" r:id="rId31"/>
    <p:sldId id="835" r:id="rId32"/>
    <p:sldId id="3001" r:id="rId33"/>
    <p:sldId id="812" r:id="rId3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222222"/>
    <a:srgbClr val="AA2B21"/>
    <a:srgbClr val="7C7C7C"/>
    <a:srgbClr val="C55A11"/>
    <a:srgbClr val="2F5597"/>
    <a:srgbClr val="711012"/>
    <a:srgbClr val="ED265B"/>
    <a:srgbClr val="ED7D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561" autoAdjust="0"/>
  </p:normalViewPr>
  <p:slideViewPr>
    <p:cSldViewPr>
      <p:cViewPr varScale="1">
        <p:scale>
          <a:sx n="97" d="100"/>
          <a:sy n="97" d="100"/>
        </p:scale>
        <p:origin x="204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26/07/2023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Sistema_de_numera%C3%A7%C3%A3o_bin%C3%A1rio" TargetMode="External"/><Relationship Id="rId13" Type="http://schemas.openxmlformats.org/officeDocument/2006/relationships/hyperlink" Target="https://pt.wikipedia.org/wiki/Alfabeto_latino" TargetMode="External"/><Relationship Id="rId3" Type="http://schemas.openxmlformats.org/officeDocument/2006/relationships/hyperlink" Target="https://pt.wikipedia.org/wiki/L%C3%ADngua_inglesa" TargetMode="External"/><Relationship Id="rId7" Type="http://schemas.openxmlformats.org/officeDocument/2006/relationships/hyperlink" Target="https://pt.wikipedia.org/wiki/Caractere_de_controle" TargetMode="External"/><Relationship Id="rId12" Type="http://schemas.openxmlformats.org/officeDocument/2006/relationships/hyperlink" Target="https://pt.wikipedia.org/wiki/1960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iki/Pontua%C3%A7%C3%A3o" TargetMode="External"/><Relationship Id="rId11" Type="http://schemas.openxmlformats.org/officeDocument/2006/relationships/hyperlink" Target="https://pt.wikipedia.org/wiki/Um" TargetMode="External"/><Relationship Id="rId5" Type="http://schemas.openxmlformats.org/officeDocument/2006/relationships/hyperlink" Target="https://pt.wikipedia.org/wiki/Algarismo" TargetMode="External"/><Relationship Id="rId15" Type="http://schemas.openxmlformats.org/officeDocument/2006/relationships/hyperlink" Target="https://pt.wikipedia.org/wiki/ASCII#cite_note-1" TargetMode="External"/><Relationship Id="rId10" Type="http://schemas.openxmlformats.org/officeDocument/2006/relationships/hyperlink" Target="https://pt.wikipedia.org/wiki/0_(n%C3%BAmero)" TargetMode="External"/><Relationship Id="rId4" Type="http://schemas.openxmlformats.org/officeDocument/2006/relationships/hyperlink" Target="https://pt.wikipedia.org/wiki/Letra" TargetMode="External"/><Relationship Id="rId9" Type="http://schemas.openxmlformats.org/officeDocument/2006/relationships/hyperlink" Target="https://pt.wikipedia.org/wiki/Bit" TargetMode="External"/><Relationship Id="rId14" Type="http://schemas.openxmlformats.org/officeDocument/2006/relationships/hyperlink" Target="https://pt.wikipedia.org/wiki/Algarismos_ar%C3%A1bicos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5128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0B04F-7FFE-40CC-BCE1-84915818FADE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8594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Robotica</a:t>
            </a:r>
            <a:r>
              <a:rPr lang="pt-BR" dirty="0"/>
              <a:t>,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4675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908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3313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801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Código Padrão Americano para o Intercâmbio de Informação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(do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íngua inglesa"/>
              </a:rPr>
              <a:t>inglês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BR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American Standard </a:t>
            </a:r>
            <a:r>
              <a:rPr lang="pt-BR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Code</a:t>
            </a:r>
            <a:r>
              <a:rPr lang="pt-BR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lang="pt-BR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Information</a:t>
            </a:r>
            <a:r>
              <a:rPr lang="pt-BR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Interchange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- </a:t>
            </a:r>
            <a:r>
              <a:rPr lang="pt-BR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ASCII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pronunciado </a:t>
            </a:r>
            <a:r>
              <a:rPr lang="pt-BR" b="0" i="0" dirty="0">
                <a:solidFill>
                  <a:srgbClr val="202122"/>
                </a:solidFill>
                <a:effectLst/>
                <a:latin typeface="Charis SIL"/>
              </a:rPr>
              <a:t>[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Charis SIL"/>
              </a:rPr>
              <a:t>áski</a:t>
            </a:r>
            <a:r>
              <a:rPr lang="pt-BR" b="0" i="0" dirty="0">
                <a:solidFill>
                  <a:srgbClr val="202122"/>
                </a:solidFill>
                <a:effectLst/>
                <a:latin typeface="Charis SIL"/>
              </a:rPr>
              <a:t>]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é um sistema de representação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Letra"/>
              </a:rPr>
              <a:t>letras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Algarismo"/>
              </a:rPr>
              <a:t>algarismos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 sinais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Pontuação"/>
              </a:rPr>
              <a:t>pontuação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Caractere de controle"/>
              </a:rPr>
              <a:t>controle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através de um sinal codificado em forma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Sistema de numeração binário"/>
              </a:rPr>
              <a:t>código binário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(cadeias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Bit"/>
              </a:rPr>
              <a:t>bits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formada por vários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0 (número)"/>
              </a:rPr>
              <a:t>0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Um"/>
              </a:rPr>
              <a:t>1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), desenvolvido a partir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2" tooltip="1960"/>
              </a:rPr>
              <a:t>1960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que representa um conjunto de 128 sinais: 95 sinais gráficos (letras do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3" tooltip="Alfabeto latino"/>
              </a:rPr>
              <a:t>alfabeto latino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4" tooltip="Algarismos arábicos"/>
              </a:rPr>
              <a:t>algarismos arábicos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sinais de pontuação e sinais matemáticos) e 33 sinais de controle, utilizando 7 bits para representar todos os seus símbolos.</a:t>
            </a:r>
            <a:r>
              <a:rPr lang="pt-BR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5"/>
              </a:rPr>
              <a:t>[1]</a:t>
            </a:r>
            <a:endParaRPr lang="pt-BR" b="0" i="0" u="none" strike="noStrike" baseline="30000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endParaRPr lang="pt-BR" b="0" i="0" u="none" strike="noStrike" baseline="30000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codificação ASCII é usada para representar textos em computadores, equipamentos de comunicação, entre outros dispositivos que trabalham com texto. Desenvolvida a partir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2" tooltip="1960"/>
              </a:rPr>
              <a:t>1960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grande parte das codificações de caracteres modernas a herdaram como base.</a:t>
            </a:r>
          </a:p>
          <a:p>
            <a:pPr algn="l"/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Os sinais não-imprimíveis, conhecidos como caracteres de controle, são amplamente utilizados em dispositivos de comunicação e afetam o processamento do texto.</a:t>
            </a:r>
          </a:p>
          <a:p>
            <a:pPr algn="l"/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 código ASCII é muito utilizado para conversão de Código Binário para Letras do alfabeto maiúsculas ou minúsculas.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768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723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014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Robotica</a:t>
            </a:r>
            <a:r>
              <a:rPr lang="pt-BR" dirty="0"/>
              <a:t>,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6139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Robotica</a:t>
            </a:r>
            <a:r>
              <a:rPr lang="pt-BR" dirty="0"/>
              <a:t>,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710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26/07/2023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26/07/2023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26/07/2023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26/07/2023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9821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26/07/2023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26/07/2023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26/07/2023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26/07/2023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26/07/2023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26/07/2023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26/07/2023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26/07/2023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26/07/2023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26/07/2023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26/07/2023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26/07/2023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26/07/2023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26/07/2023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26/07/2023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tags" Target="../tags/tag41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17" Type="http://schemas.openxmlformats.org/officeDocument/2006/relationships/image" Target="../media/image19.gif"/><Relationship Id="rId2" Type="http://schemas.openxmlformats.org/officeDocument/2006/relationships/tags" Target="../tags/tag30.xml"/><Relationship Id="rId16" Type="http://schemas.openxmlformats.org/officeDocument/2006/relationships/notesSlide" Target="../notesSlides/notesSlide4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5" Type="http://schemas.openxmlformats.org/officeDocument/2006/relationships/slideLayout" Target="../slideLayouts/slideLayout12.xml"/><Relationship Id="rId10" Type="http://schemas.openxmlformats.org/officeDocument/2006/relationships/tags" Target="../tags/tag38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3.xml"/><Relationship Id="rId1" Type="http://schemas.openxmlformats.org/officeDocument/2006/relationships/video" Target="https://www.youtube.com/embed/p3q9MM__h-M?feature=oembed" TargetMode="External"/><Relationship Id="rId5" Type="http://schemas.openxmlformats.org/officeDocument/2006/relationships/image" Target="../media/image28.jpeg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hyperlink" Target="https://www.tinkercad.com/" TargetMode="External"/><Relationship Id="rId4" Type="http://schemas.openxmlformats.org/officeDocument/2006/relationships/image" Target="../media/image3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tinkercad.com/things/3wqja7I0ofE?sharecode=MHQoxQfrRQjE6XUB12Xb8KxrU3Y64XFyKMm_lr2Yz_s" TargetMode="External"/><Relationship Id="rId4" Type="http://schemas.openxmlformats.org/officeDocument/2006/relationships/image" Target="../media/image22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13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12.jpeg"/><Relationship Id="rId2" Type="http://schemas.openxmlformats.org/officeDocument/2006/relationships/tags" Target="../tags/tag2.xml"/><Relationship Id="rId16" Type="http://schemas.openxmlformats.org/officeDocument/2006/relationships/notesSlide" Target="../notesSlides/notesSlide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12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tags" Target="../tags/tag27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17" Type="http://schemas.openxmlformats.org/officeDocument/2006/relationships/image" Target="../media/image17.png"/><Relationship Id="rId2" Type="http://schemas.openxmlformats.org/officeDocument/2006/relationships/tags" Target="../tags/tag16.xml"/><Relationship Id="rId16" Type="http://schemas.openxmlformats.org/officeDocument/2006/relationships/notesSlide" Target="../notesSlides/notesSlide3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5" Type="http://schemas.openxmlformats.org/officeDocument/2006/relationships/slideLayout" Target="../slideLayouts/slideLayout12.xml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Simplificando Bytes com Hexadecimal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7794A0-B8C9-F2AA-03F0-6B965F4B70DB}"/>
              </a:ext>
            </a:extLst>
          </p:cNvPr>
          <p:cNvSpPr txBox="1"/>
          <p:nvPr/>
        </p:nvSpPr>
        <p:spPr>
          <a:xfrm>
            <a:off x="3475415" y="2034155"/>
            <a:ext cx="17415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711012"/>
                </a:solidFill>
                <a:latin typeface="Gotham HTF"/>
              </a:rPr>
              <a:t>0x12AB55</a:t>
            </a:r>
          </a:p>
          <a:p>
            <a:pPr algn="ctr"/>
            <a:endParaRPr lang="pt-BR" sz="2800" dirty="0">
              <a:latin typeface="Gotham HTF"/>
            </a:endParaRPr>
          </a:p>
          <a:p>
            <a:pPr algn="ctr"/>
            <a:r>
              <a:rPr lang="pt-BR" sz="2800" dirty="0">
                <a:solidFill>
                  <a:srgbClr val="711012"/>
                </a:solidFill>
                <a:latin typeface="Gotham HTF"/>
              </a:rPr>
              <a:t>0XA2F7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7A05D78-DA4C-B7A6-9BF7-74DA2BE271AB}"/>
              </a:ext>
            </a:extLst>
          </p:cNvPr>
          <p:cNvSpPr>
            <a:spLocks noChangeAspect="1"/>
          </p:cNvSpPr>
          <p:nvPr/>
        </p:nvSpPr>
        <p:spPr>
          <a:xfrm>
            <a:off x="632143" y="4069638"/>
            <a:ext cx="594000" cy="59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CC427FB-3018-8D58-E320-981667B798CD}"/>
              </a:ext>
            </a:extLst>
          </p:cNvPr>
          <p:cNvSpPr>
            <a:spLocks noChangeAspect="1"/>
          </p:cNvSpPr>
          <p:nvPr/>
        </p:nvSpPr>
        <p:spPr>
          <a:xfrm>
            <a:off x="3288633" y="4069638"/>
            <a:ext cx="594000" cy="59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AC6CC1-DA95-A762-6DAA-0383FE6B57C2}"/>
              </a:ext>
            </a:extLst>
          </p:cNvPr>
          <p:cNvSpPr>
            <a:spLocks noChangeAspect="1"/>
          </p:cNvSpPr>
          <p:nvPr/>
        </p:nvSpPr>
        <p:spPr>
          <a:xfrm>
            <a:off x="6084168" y="4069638"/>
            <a:ext cx="594000" cy="594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6613D2-EF5D-2BCB-C4CE-C916C9559DBE}"/>
              </a:ext>
            </a:extLst>
          </p:cNvPr>
          <p:cNvSpPr>
            <a:spLocks noChangeAspect="1"/>
          </p:cNvSpPr>
          <p:nvPr/>
        </p:nvSpPr>
        <p:spPr>
          <a:xfrm>
            <a:off x="1226143" y="4069638"/>
            <a:ext cx="1603767" cy="5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b="1" dirty="0">
                <a:solidFill>
                  <a:prstClr val="white"/>
                </a:solidFill>
                <a:latin typeface="Calibri" panose="020F0502020204030204"/>
              </a:rPr>
              <a:t>Símbolos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183CCBFF-10F2-B286-36A9-D3EE88F8AF23}"/>
              </a:ext>
            </a:extLst>
          </p:cNvPr>
          <p:cNvSpPr>
            <a:spLocks noChangeAspect="1"/>
          </p:cNvSpPr>
          <p:nvPr/>
        </p:nvSpPr>
        <p:spPr>
          <a:xfrm>
            <a:off x="3882633" y="4069638"/>
            <a:ext cx="1603767" cy="59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b="1" dirty="0">
                <a:solidFill>
                  <a:prstClr val="white"/>
                </a:solidFill>
                <a:latin typeface="Calibri" panose="020F0502020204030204"/>
              </a:rPr>
              <a:t>Combinação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C06C0793-6C89-3B54-7942-79F346FD35DF}"/>
              </a:ext>
            </a:extLst>
          </p:cNvPr>
          <p:cNvSpPr>
            <a:spLocks noChangeAspect="1"/>
          </p:cNvSpPr>
          <p:nvPr/>
        </p:nvSpPr>
        <p:spPr>
          <a:xfrm>
            <a:off x="6678168" y="4069638"/>
            <a:ext cx="1603767" cy="59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b="1" dirty="0">
                <a:solidFill>
                  <a:prstClr val="white"/>
                </a:solidFill>
                <a:latin typeface="Calibri" panose="020F0502020204030204"/>
              </a:rPr>
              <a:t>Base Numérica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87B46F16-3850-118A-B2E1-E229280BB453}"/>
              </a:ext>
            </a:extLst>
          </p:cNvPr>
          <p:cNvSpPr txBox="1"/>
          <p:nvPr/>
        </p:nvSpPr>
        <p:spPr>
          <a:xfrm>
            <a:off x="539552" y="4725144"/>
            <a:ext cx="22903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pt-BR" sz="1600" dirty="0">
                <a:solidFill>
                  <a:srgbClr val="2F5597"/>
                </a:solidFill>
                <a:latin typeface="Gotham HTF"/>
              </a:rPr>
              <a:t>No sistema Hexadecimal, </a:t>
            </a:r>
            <a:r>
              <a:rPr lang="pt-BR" sz="1600" b="1" dirty="0">
                <a:solidFill>
                  <a:srgbClr val="2F5597"/>
                </a:solidFill>
                <a:latin typeface="Gotham HTF"/>
              </a:rPr>
              <a:t>temos 16 símbolos</a:t>
            </a:r>
            <a:r>
              <a:rPr lang="pt-BR" sz="1600" dirty="0">
                <a:solidFill>
                  <a:srgbClr val="2F5597"/>
                </a:solidFill>
                <a:latin typeface="Gotham HTF"/>
              </a:rPr>
              <a:t>, sendo as letras representam os valores </a:t>
            </a:r>
            <a:r>
              <a:rPr lang="pt-BR" sz="1600" b="1" dirty="0">
                <a:solidFill>
                  <a:srgbClr val="2F5597"/>
                </a:solidFill>
                <a:latin typeface="Gotham HTF"/>
              </a:rPr>
              <a:t>10(A), 11(B), 12(C), 13(D), 14(E) e 15(F).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5D47A5D2-55EC-6DEF-FB3C-AE97798B6D67}"/>
              </a:ext>
            </a:extLst>
          </p:cNvPr>
          <p:cNvSpPr txBox="1"/>
          <p:nvPr/>
        </p:nvSpPr>
        <p:spPr>
          <a:xfrm>
            <a:off x="3238329" y="4725144"/>
            <a:ext cx="21977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pt-BR" sz="1600" dirty="0">
                <a:solidFill>
                  <a:srgbClr val="C55A11"/>
                </a:solidFill>
                <a:latin typeface="Gotham HTF"/>
              </a:rPr>
              <a:t>É uma forma simplificada de podermos representar valores binários, sendo que </a:t>
            </a:r>
            <a:r>
              <a:rPr lang="pt-BR" sz="1600" b="1" dirty="0">
                <a:solidFill>
                  <a:srgbClr val="C55A11"/>
                </a:solidFill>
                <a:latin typeface="Gotham HTF"/>
              </a:rPr>
              <a:t>cada Símbolo representa 4 Bits.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1A44A5F7-BCE3-3510-8C2B-30ECA8C5A90A}"/>
              </a:ext>
            </a:extLst>
          </p:cNvPr>
          <p:cNvSpPr txBox="1"/>
          <p:nvPr/>
        </p:nvSpPr>
        <p:spPr>
          <a:xfrm>
            <a:off x="6084168" y="4725144"/>
            <a:ext cx="26527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pt-BR" sz="1600" dirty="0">
                <a:solidFill>
                  <a:srgbClr val="7C7C7C"/>
                </a:solidFill>
                <a:latin typeface="Gotham HTF"/>
              </a:rPr>
              <a:t>Semelhante a base decimal, a </a:t>
            </a:r>
            <a:r>
              <a:rPr lang="pt-BR" sz="1600" b="1" dirty="0">
                <a:solidFill>
                  <a:srgbClr val="7C7C7C"/>
                </a:solidFill>
                <a:latin typeface="Gotham HTF"/>
              </a:rPr>
              <a:t>BASE HEXADECIMAL </a:t>
            </a:r>
            <a:r>
              <a:rPr lang="pt-BR" sz="1600" dirty="0">
                <a:solidFill>
                  <a:srgbClr val="7C7C7C"/>
                </a:solidFill>
                <a:latin typeface="Gotham HTF"/>
              </a:rPr>
              <a:t>atribui cada </a:t>
            </a:r>
            <a:r>
              <a:rPr lang="pt-BR" sz="1600" b="1" dirty="0">
                <a:solidFill>
                  <a:srgbClr val="7C7C7C"/>
                </a:solidFill>
                <a:latin typeface="Gotham HTF"/>
              </a:rPr>
              <a:t>“casa” com o valor de base 16.</a:t>
            </a:r>
          </a:p>
        </p:txBody>
      </p:sp>
      <p:grpSp>
        <p:nvGrpSpPr>
          <p:cNvPr id="1057" name="POWER_USER_ID_ICONS_Advocacy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DAC657E-CB8F-D911-8203-2C4032262CF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3392094" y="4119863"/>
            <a:ext cx="401467" cy="463459"/>
            <a:chOff x="8" y="8"/>
            <a:chExt cx="408" cy="471"/>
          </a:xfrm>
          <a:solidFill>
            <a:schemeClr val="lt1"/>
          </a:solidFill>
        </p:grpSpPr>
        <p:sp>
          <p:nvSpPr>
            <p:cNvPr id="1058" name="POWER_USER_ID_ICONS_Advocacy">
              <a:extLst>
                <a:ext uri="{FF2B5EF4-FFF2-40B4-BE49-F238E27FC236}">
                  <a16:creationId xmlns:a16="http://schemas.microsoft.com/office/drawing/2014/main" id="{D7808270-8E19-04CB-87CA-89E03170453B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85" y="298"/>
              <a:ext cx="37" cy="3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59" name="POWER_USER_ID_ICONS_Advocacy">
              <a:extLst>
                <a:ext uri="{FF2B5EF4-FFF2-40B4-BE49-F238E27FC236}">
                  <a16:creationId xmlns:a16="http://schemas.microsoft.com/office/drawing/2014/main" id="{1E23A4AD-FBB1-20E5-B6C0-A8675FD2EB88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0" y="298"/>
              <a:ext cx="37" cy="3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60" name="POWER_USER_ID_ICONS_Advocacy">
              <a:extLst>
                <a:ext uri="{FF2B5EF4-FFF2-40B4-BE49-F238E27FC236}">
                  <a16:creationId xmlns:a16="http://schemas.microsoft.com/office/drawing/2014/main" id="{368BB188-7D30-F1C2-42E2-78AB5BBB0D3C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21" y="264"/>
              <a:ext cx="56" cy="5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61" name="POWER_USER_ID_ICONS_Advocacy">
              <a:extLst>
                <a:ext uri="{FF2B5EF4-FFF2-40B4-BE49-F238E27FC236}">
                  <a16:creationId xmlns:a16="http://schemas.microsoft.com/office/drawing/2014/main" id="{E4F7AAD7-EE62-ED36-B9AB-1CE2E12A9264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295" y="345"/>
              <a:ext cx="39" cy="86"/>
            </a:xfrm>
            <a:custGeom>
              <a:avLst/>
              <a:gdLst>
                <a:gd name="T0" fmla="*/ 103 w 103"/>
                <a:gd name="T1" fmla="*/ 229 h 229"/>
                <a:gd name="T2" fmla="*/ 20 w 103"/>
                <a:gd name="T3" fmla="*/ 229 h 229"/>
                <a:gd name="T4" fmla="*/ 20 w 103"/>
                <a:gd name="T5" fmla="*/ 76 h 229"/>
                <a:gd name="T6" fmla="*/ 0 w 103"/>
                <a:gd name="T7" fmla="*/ 4 h 229"/>
                <a:gd name="T8" fmla="*/ 23 w 103"/>
                <a:gd name="T9" fmla="*/ 0 h 229"/>
                <a:gd name="T10" fmla="*/ 103 w 103"/>
                <a:gd name="T11" fmla="*/ 81 h 229"/>
                <a:gd name="T12" fmla="*/ 103 w 103"/>
                <a:gd name="T1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229">
                  <a:moveTo>
                    <a:pt x="103" y="229"/>
                  </a:moveTo>
                  <a:lnTo>
                    <a:pt x="20" y="229"/>
                  </a:lnTo>
                  <a:lnTo>
                    <a:pt x="20" y="76"/>
                  </a:lnTo>
                  <a:cubicBezTo>
                    <a:pt x="20" y="50"/>
                    <a:pt x="12" y="25"/>
                    <a:pt x="0" y="4"/>
                  </a:cubicBezTo>
                  <a:cubicBezTo>
                    <a:pt x="7" y="2"/>
                    <a:pt x="15" y="0"/>
                    <a:pt x="23" y="0"/>
                  </a:cubicBezTo>
                  <a:cubicBezTo>
                    <a:pt x="67" y="0"/>
                    <a:pt x="103" y="36"/>
                    <a:pt x="103" y="81"/>
                  </a:cubicBezTo>
                  <a:lnTo>
                    <a:pt x="103" y="22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62" name="POWER_USER_ID_ICONS_Advocacy">
              <a:extLst>
                <a:ext uri="{FF2B5EF4-FFF2-40B4-BE49-F238E27FC236}">
                  <a16:creationId xmlns:a16="http://schemas.microsoft.com/office/drawing/2014/main" id="{775EE021-0400-E78C-2F40-6309707DEDC0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66" y="264"/>
              <a:ext cx="55" cy="5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63" name="POWER_USER_ID_ICONS_Advocacy">
              <a:extLst>
                <a:ext uri="{FF2B5EF4-FFF2-40B4-BE49-F238E27FC236}">
                  <a16:creationId xmlns:a16="http://schemas.microsoft.com/office/drawing/2014/main" id="{15A5F4CC-CC5E-8280-6C06-DC2A75B170DE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8" y="345"/>
              <a:ext cx="39" cy="86"/>
            </a:xfrm>
            <a:custGeom>
              <a:avLst/>
              <a:gdLst>
                <a:gd name="T0" fmla="*/ 81 w 104"/>
                <a:gd name="T1" fmla="*/ 0 h 229"/>
                <a:gd name="T2" fmla="*/ 104 w 104"/>
                <a:gd name="T3" fmla="*/ 4 h 229"/>
                <a:gd name="T4" fmla="*/ 83 w 104"/>
                <a:gd name="T5" fmla="*/ 76 h 229"/>
                <a:gd name="T6" fmla="*/ 83 w 104"/>
                <a:gd name="T7" fmla="*/ 229 h 229"/>
                <a:gd name="T8" fmla="*/ 0 w 104"/>
                <a:gd name="T9" fmla="*/ 229 h 229"/>
                <a:gd name="T10" fmla="*/ 0 w 104"/>
                <a:gd name="T11" fmla="*/ 81 h 229"/>
                <a:gd name="T12" fmla="*/ 81 w 104"/>
                <a:gd name="T13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229">
                  <a:moveTo>
                    <a:pt x="81" y="0"/>
                  </a:moveTo>
                  <a:cubicBezTo>
                    <a:pt x="89" y="0"/>
                    <a:pt x="96" y="2"/>
                    <a:pt x="104" y="4"/>
                  </a:cubicBezTo>
                  <a:cubicBezTo>
                    <a:pt x="91" y="25"/>
                    <a:pt x="83" y="50"/>
                    <a:pt x="83" y="76"/>
                  </a:cubicBezTo>
                  <a:lnTo>
                    <a:pt x="83" y="229"/>
                  </a:lnTo>
                  <a:lnTo>
                    <a:pt x="0" y="229"/>
                  </a:lnTo>
                  <a:lnTo>
                    <a:pt x="0" y="81"/>
                  </a:lnTo>
                  <a:cubicBezTo>
                    <a:pt x="0" y="36"/>
                    <a:pt x="36" y="0"/>
                    <a:pt x="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64" name="POWER_USER_ID_ICONS_Advocacy">
              <a:extLst>
                <a:ext uri="{FF2B5EF4-FFF2-40B4-BE49-F238E27FC236}">
                  <a16:creationId xmlns:a16="http://schemas.microsoft.com/office/drawing/2014/main" id="{AD846325-7CB4-1AC2-005E-B214D2E1A696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30" y="209"/>
              <a:ext cx="82" cy="82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65" name="POWER_USER_ID_ICONS_Advocacy">
              <a:extLst>
                <a:ext uri="{FF2B5EF4-FFF2-40B4-BE49-F238E27FC236}">
                  <a16:creationId xmlns:a16="http://schemas.microsoft.com/office/drawing/2014/main" id="{341139A6-EE6C-53DB-4BDD-7455A9EC7E86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36" y="330"/>
              <a:ext cx="57" cy="123"/>
            </a:xfrm>
            <a:custGeom>
              <a:avLst/>
              <a:gdLst>
                <a:gd name="T0" fmla="*/ 150 w 150"/>
                <a:gd name="T1" fmla="*/ 327 h 327"/>
                <a:gd name="T2" fmla="*/ 22 w 150"/>
                <a:gd name="T3" fmla="*/ 327 h 327"/>
                <a:gd name="T4" fmla="*/ 22 w 150"/>
                <a:gd name="T5" fmla="*/ 94 h 327"/>
                <a:gd name="T6" fmla="*/ 0 w 150"/>
                <a:gd name="T7" fmla="*/ 5 h 327"/>
                <a:gd name="T8" fmla="*/ 33 w 150"/>
                <a:gd name="T9" fmla="*/ 0 h 327"/>
                <a:gd name="T10" fmla="*/ 150 w 150"/>
                <a:gd name="T11" fmla="*/ 117 h 327"/>
                <a:gd name="T12" fmla="*/ 150 w 150"/>
                <a:gd name="T13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327">
                  <a:moveTo>
                    <a:pt x="150" y="327"/>
                  </a:moveTo>
                  <a:lnTo>
                    <a:pt x="22" y="327"/>
                  </a:lnTo>
                  <a:lnTo>
                    <a:pt x="22" y="94"/>
                  </a:lnTo>
                  <a:cubicBezTo>
                    <a:pt x="22" y="62"/>
                    <a:pt x="14" y="32"/>
                    <a:pt x="0" y="5"/>
                  </a:cubicBezTo>
                  <a:cubicBezTo>
                    <a:pt x="11" y="2"/>
                    <a:pt x="22" y="0"/>
                    <a:pt x="33" y="0"/>
                  </a:cubicBezTo>
                  <a:cubicBezTo>
                    <a:pt x="98" y="0"/>
                    <a:pt x="150" y="52"/>
                    <a:pt x="150" y="117"/>
                  </a:cubicBezTo>
                  <a:lnTo>
                    <a:pt x="150" y="32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66" name="POWER_USER_ID_ICONS_Advocacy">
              <a:extLst>
                <a:ext uri="{FF2B5EF4-FFF2-40B4-BE49-F238E27FC236}">
                  <a16:creationId xmlns:a16="http://schemas.microsoft.com/office/drawing/2014/main" id="{2E161C57-55B0-8618-B4DF-A7B9D942D9D6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49" y="330"/>
              <a:ext cx="57" cy="123"/>
            </a:xfrm>
            <a:custGeom>
              <a:avLst/>
              <a:gdLst>
                <a:gd name="T0" fmla="*/ 128 w 150"/>
                <a:gd name="T1" fmla="*/ 94 h 327"/>
                <a:gd name="T2" fmla="*/ 128 w 150"/>
                <a:gd name="T3" fmla="*/ 327 h 327"/>
                <a:gd name="T4" fmla="*/ 0 w 150"/>
                <a:gd name="T5" fmla="*/ 327 h 327"/>
                <a:gd name="T6" fmla="*/ 0 w 150"/>
                <a:gd name="T7" fmla="*/ 117 h 327"/>
                <a:gd name="T8" fmla="*/ 117 w 150"/>
                <a:gd name="T9" fmla="*/ 0 h 327"/>
                <a:gd name="T10" fmla="*/ 150 w 150"/>
                <a:gd name="T11" fmla="*/ 5 h 327"/>
                <a:gd name="T12" fmla="*/ 128 w 150"/>
                <a:gd name="T13" fmla="*/ 94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327">
                  <a:moveTo>
                    <a:pt x="128" y="94"/>
                  </a:moveTo>
                  <a:lnTo>
                    <a:pt x="128" y="327"/>
                  </a:lnTo>
                  <a:lnTo>
                    <a:pt x="0" y="327"/>
                  </a:lnTo>
                  <a:lnTo>
                    <a:pt x="0" y="117"/>
                  </a:lnTo>
                  <a:cubicBezTo>
                    <a:pt x="0" y="52"/>
                    <a:pt x="53" y="0"/>
                    <a:pt x="117" y="0"/>
                  </a:cubicBezTo>
                  <a:cubicBezTo>
                    <a:pt x="129" y="0"/>
                    <a:pt x="139" y="2"/>
                    <a:pt x="150" y="5"/>
                  </a:cubicBezTo>
                  <a:cubicBezTo>
                    <a:pt x="136" y="32"/>
                    <a:pt x="128" y="62"/>
                    <a:pt x="128" y="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67" name="POWER_USER_ID_ICONS_Advocacy">
              <a:extLst>
                <a:ext uri="{FF2B5EF4-FFF2-40B4-BE49-F238E27FC236}">
                  <a16:creationId xmlns:a16="http://schemas.microsoft.com/office/drawing/2014/main" id="{7C9C155A-1958-E2BD-3014-0101F4AEB7D7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107" y="301"/>
              <a:ext cx="128" cy="178"/>
            </a:xfrm>
            <a:custGeom>
              <a:avLst/>
              <a:gdLst>
                <a:gd name="T0" fmla="*/ 0 w 340"/>
                <a:gd name="T1" fmla="*/ 471 h 471"/>
                <a:gd name="T2" fmla="*/ 340 w 340"/>
                <a:gd name="T3" fmla="*/ 471 h 471"/>
                <a:gd name="T4" fmla="*/ 340 w 340"/>
                <a:gd name="T5" fmla="*/ 170 h 471"/>
                <a:gd name="T6" fmla="*/ 170 w 340"/>
                <a:gd name="T7" fmla="*/ 0 h 471"/>
                <a:gd name="T8" fmla="*/ 0 w 340"/>
                <a:gd name="T9" fmla="*/ 170 h 471"/>
                <a:gd name="T10" fmla="*/ 0 w 340"/>
                <a:gd name="T11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0" h="471">
                  <a:moveTo>
                    <a:pt x="0" y="471"/>
                  </a:moveTo>
                  <a:lnTo>
                    <a:pt x="340" y="471"/>
                  </a:lnTo>
                  <a:lnTo>
                    <a:pt x="340" y="170"/>
                  </a:lnTo>
                  <a:cubicBezTo>
                    <a:pt x="340" y="76"/>
                    <a:pt x="264" y="0"/>
                    <a:pt x="170" y="0"/>
                  </a:cubicBezTo>
                  <a:cubicBezTo>
                    <a:pt x="76" y="0"/>
                    <a:pt x="0" y="76"/>
                    <a:pt x="0" y="170"/>
                  </a:cubicBezTo>
                  <a:lnTo>
                    <a:pt x="0" y="47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68" name="POWER_USER_ID_ICONS_Advocacy">
              <a:extLst>
                <a:ext uri="{FF2B5EF4-FFF2-40B4-BE49-F238E27FC236}">
                  <a16:creationId xmlns:a16="http://schemas.microsoft.com/office/drawing/2014/main" id="{1FF07E87-B1E2-743F-2968-3A868480DAD5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163" y="8"/>
              <a:ext cx="253" cy="230"/>
            </a:xfrm>
            <a:custGeom>
              <a:avLst/>
              <a:gdLst>
                <a:gd name="T0" fmla="*/ 551 w 675"/>
                <a:gd name="T1" fmla="*/ 0 h 611"/>
                <a:gd name="T2" fmla="*/ 123 w 675"/>
                <a:gd name="T3" fmla="*/ 0 h 611"/>
                <a:gd name="T4" fmla="*/ 0 w 675"/>
                <a:gd name="T5" fmla="*/ 123 h 611"/>
                <a:gd name="T6" fmla="*/ 0 w 675"/>
                <a:gd name="T7" fmla="*/ 326 h 611"/>
                <a:gd name="T8" fmla="*/ 123 w 675"/>
                <a:gd name="T9" fmla="*/ 449 h 611"/>
                <a:gd name="T10" fmla="*/ 167 w 675"/>
                <a:gd name="T11" fmla="*/ 449 h 611"/>
                <a:gd name="T12" fmla="*/ 167 w 675"/>
                <a:gd name="T13" fmla="*/ 611 h 611"/>
                <a:gd name="T14" fmla="*/ 329 w 675"/>
                <a:gd name="T15" fmla="*/ 449 h 611"/>
                <a:gd name="T16" fmla="*/ 551 w 675"/>
                <a:gd name="T17" fmla="*/ 449 h 611"/>
                <a:gd name="T18" fmla="*/ 675 w 675"/>
                <a:gd name="T19" fmla="*/ 326 h 611"/>
                <a:gd name="T20" fmla="*/ 675 w 675"/>
                <a:gd name="T21" fmla="*/ 123 h 611"/>
                <a:gd name="T22" fmla="*/ 551 w 675"/>
                <a:gd name="T23" fmla="*/ 0 h 611"/>
                <a:gd name="T24" fmla="*/ 630 w 675"/>
                <a:gd name="T25" fmla="*/ 326 h 611"/>
                <a:gd name="T26" fmla="*/ 551 w 675"/>
                <a:gd name="T27" fmla="*/ 405 h 611"/>
                <a:gd name="T28" fmla="*/ 311 w 675"/>
                <a:gd name="T29" fmla="*/ 405 h 611"/>
                <a:gd name="T30" fmla="*/ 212 w 675"/>
                <a:gd name="T31" fmla="*/ 504 h 611"/>
                <a:gd name="T32" fmla="*/ 212 w 675"/>
                <a:gd name="T33" fmla="*/ 405 h 611"/>
                <a:gd name="T34" fmla="*/ 123 w 675"/>
                <a:gd name="T35" fmla="*/ 405 h 611"/>
                <a:gd name="T36" fmla="*/ 44 w 675"/>
                <a:gd name="T37" fmla="*/ 326 h 611"/>
                <a:gd name="T38" fmla="*/ 44 w 675"/>
                <a:gd name="T39" fmla="*/ 123 h 611"/>
                <a:gd name="T40" fmla="*/ 123 w 675"/>
                <a:gd name="T41" fmla="*/ 44 h 611"/>
                <a:gd name="T42" fmla="*/ 551 w 675"/>
                <a:gd name="T43" fmla="*/ 44 h 611"/>
                <a:gd name="T44" fmla="*/ 630 w 675"/>
                <a:gd name="T45" fmla="*/ 123 h 611"/>
                <a:gd name="T46" fmla="*/ 630 w 675"/>
                <a:gd name="T47" fmla="*/ 326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5" h="611">
                  <a:moveTo>
                    <a:pt x="551" y="0"/>
                  </a:move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326"/>
                  </a:lnTo>
                  <a:cubicBezTo>
                    <a:pt x="0" y="394"/>
                    <a:pt x="55" y="449"/>
                    <a:pt x="123" y="449"/>
                  </a:cubicBezTo>
                  <a:lnTo>
                    <a:pt x="167" y="449"/>
                  </a:lnTo>
                  <a:lnTo>
                    <a:pt x="167" y="611"/>
                  </a:lnTo>
                  <a:lnTo>
                    <a:pt x="329" y="449"/>
                  </a:lnTo>
                  <a:lnTo>
                    <a:pt x="551" y="449"/>
                  </a:lnTo>
                  <a:cubicBezTo>
                    <a:pt x="619" y="449"/>
                    <a:pt x="675" y="394"/>
                    <a:pt x="675" y="326"/>
                  </a:cubicBezTo>
                  <a:lnTo>
                    <a:pt x="675" y="123"/>
                  </a:lnTo>
                  <a:cubicBezTo>
                    <a:pt x="675" y="55"/>
                    <a:pt x="619" y="0"/>
                    <a:pt x="551" y="0"/>
                  </a:cubicBezTo>
                  <a:close/>
                  <a:moveTo>
                    <a:pt x="630" y="326"/>
                  </a:moveTo>
                  <a:cubicBezTo>
                    <a:pt x="630" y="370"/>
                    <a:pt x="595" y="405"/>
                    <a:pt x="551" y="405"/>
                  </a:cubicBezTo>
                  <a:lnTo>
                    <a:pt x="311" y="405"/>
                  </a:lnTo>
                  <a:lnTo>
                    <a:pt x="212" y="504"/>
                  </a:lnTo>
                  <a:lnTo>
                    <a:pt x="212" y="405"/>
                  </a:lnTo>
                  <a:lnTo>
                    <a:pt x="123" y="405"/>
                  </a:lnTo>
                  <a:cubicBezTo>
                    <a:pt x="80" y="405"/>
                    <a:pt x="44" y="370"/>
                    <a:pt x="44" y="326"/>
                  </a:cubicBezTo>
                  <a:lnTo>
                    <a:pt x="44" y="123"/>
                  </a:lnTo>
                  <a:cubicBezTo>
                    <a:pt x="44" y="80"/>
                    <a:pt x="80" y="44"/>
                    <a:pt x="123" y="44"/>
                  </a:cubicBezTo>
                  <a:lnTo>
                    <a:pt x="551" y="44"/>
                  </a:lnTo>
                  <a:cubicBezTo>
                    <a:pt x="595" y="44"/>
                    <a:pt x="630" y="80"/>
                    <a:pt x="630" y="123"/>
                  </a:cubicBezTo>
                  <a:lnTo>
                    <a:pt x="630" y="32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</p:grpSp>
      <p:sp>
        <p:nvSpPr>
          <p:cNvPr id="1069" name="POWER_USER_ID_ICONS_Caliper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B27D589-E783-0586-14D6-E699FB32FB11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6135002" y="4148059"/>
            <a:ext cx="483139" cy="460506"/>
          </a:xfrm>
          <a:custGeom>
            <a:avLst/>
            <a:gdLst>
              <a:gd name="T0" fmla="*/ 572 w 1257"/>
              <a:gd name="T1" fmla="*/ 499 h 1196"/>
              <a:gd name="T2" fmla="*/ 392 w 1257"/>
              <a:gd name="T3" fmla="*/ 271 h 1196"/>
              <a:gd name="T4" fmla="*/ 26 w 1257"/>
              <a:gd name="T5" fmla="*/ 558 h 1196"/>
              <a:gd name="T6" fmla="*/ 14 w 1257"/>
              <a:gd name="T7" fmla="*/ 465 h 1196"/>
              <a:gd name="T8" fmla="*/ 87 w 1257"/>
              <a:gd name="T9" fmla="*/ 367 h 1196"/>
              <a:gd name="T10" fmla="*/ 284 w 1257"/>
              <a:gd name="T11" fmla="*/ 131 h 1196"/>
              <a:gd name="T12" fmla="*/ 285 w 1257"/>
              <a:gd name="T13" fmla="*/ 132 h 1196"/>
              <a:gd name="T14" fmla="*/ 424 w 1257"/>
              <a:gd name="T15" fmla="*/ 22 h 1196"/>
              <a:gd name="T16" fmla="*/ 523 w 1257"/>
              <a:gd name="T17" fmla="*/ 149 h 1196"/>
              <a:gd name="T18" fmla="*/ 713 w 1257"/>
              <a:gd name="T19" fmla="*/ 0 h 1196"/>
              <a:gd name="T20" fmla="*/ 583 w 1257"/>
              <a:gd name="T21" fmla="*/ 225 h 1196"/>
              <a:gd name="T22" fmla="*/ 662 w 1257"/>
              <a:gd name="T23" fmla="*/ 326 h 1196"/>
              <a:gd name="T24" fmla="*/ 912 w 1257"/>
              <a:gd name="T25" fmla="*/ 254 h 1196"/>
              <a:gd name="T26" fmla="*/ 721 w 1257"/>
              <a:gd name="T27" fmla="*/ 402 h 1196"/>
              <a:gd name="T28" fmla="*/ 1257 w 1257"/>
              <a:gd name="T29" fmla="*/ 1087 h 1196"/>
              <a:gd name="T30" fmla="*/ 1117 w 1257"/>
              <a:gd name="T31" fmla="*/ 1196 h 1196"/>
              <a:gd name="T32" fmla="*/ 681 w 1257"/>
              <a:gd name="T33" fmla="*/ 638 h 1196"/>
              <a:gd name="T34" fmla="*/ 404 w 1257"/>
              <a:gd name="T35" fmla="*/ 773 h 1196"/>
              <a:gd name="T36" fmla="*/ 292 w 1257"/>
              <a:gd name="T37" fmla="*/ 820 h 1196"/>
              <a:gd name="T38" fmla="*/ 204 w 1257"/>
              <a:gd name="T39" fmla="*/ 786 h 1196"/>
              <a:gd name="T40" fmla="*/ 572 w 1257"/>
              <a:gd name="T41" fmla="*/ 499 h 1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57" h="1196">
                <a:moveTo>
                  <a:pt x="572" y="499"/>
                </a:moveTo>
                <a:lnTo>
                  <a:pt x="392" y="271"/>
                </a:lnTo>
                <a:lnTo>
                  <a:pt x="26" y="558"/>
                </a:lnTo>
                <a:cubicBezTo>
                  <a:pt x="8" y="536"/>
                  <a:pt x="0" y="492"/>
                  <a:pt x="14" y="465"/>
                </a:cubicBezTo>
                <a:cubicBezTo>
                  <a:pt x="38" y="424"/>
                  <a:pt x="57" y="404"/>
                  <a:pt x="87" y="367"/>
                </a:cubicBezTo>
                <a:lnTo>
                  <a:pt x="284" y="131"/>
                </a:lnTo>
                <a:lnTo>
                  <a:pt x="285" y="132"/>
                </a:lnTo>
                <a:lnTo>
                  <a:pt x="424" y="22"/>
                </a:lnTo>
                <a:lnTo>
                  <a:pt x="523" y="149"/>
                </a:lnTo>
                <a:lnTo>
                  <a:pt x="713" y="0"/>
                </a:lnTo>
                <a:cubicBezTo>
                  <a:pt x="722" y="116"/>
                  <a:pt x="722" y="116"/>
                  <a:pt x="583" y="225"/>
                </a:cubicBezTo>
                <a:lnTo>
                  <a:pt x="662" y="326"/>
                </a:lnTo>
                <a:cubicBezTo>
                  <a:pt x="801" y="217"/>
                  <a:pt x="801" y="217"/>
                  <a:pt x="912" y="254"/>
                </a:cubicBezTo>
                <a:lnTo>
                  <a:pt x="721" y="402"/>
                </a:lnTo>
                <a:lnTo>
                  <a:pt x="1257" y="1087"/>
                </a:lnTo>
                <a:lnTo>
                  <a:pt x="1117" y="1196"/>
                </a:lnTo>
                <a:lnTo>
                  <a:pt x="681" y="638"/>
                </a:lnTo>
                <a:lnTo>
                  <a:pt x="404" y="773"/>
                </a:lnTo>
                <a:cubicBezTo>
                  <a:pt x="362" y="793"/>
                  <a:pt x="338" y="807"/>
                  <a:pt x="292" y="820"/>
                </a:cubicBezTo>
                <a:cubicBezTo>
                  <a:pt x="262" y="827"/>
                  <a:pt x="222" y="809"/>
                  <a:pt x="204" y="786"/>
                </a:cubicBezTo>
                <a:cubicBezTo>
                  <a:pt x="326" y="687"/>
                  <a:pt x="446" y="593"/>
                  <a:pt x="572" y="499"/>
                </a:cubicBezTo>
                <a:close/>
              </a:path>
            </a:pathLst>
          </a:custGeom>
          <a:solidFill>
            <a:schemeClr val="l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pt-BR" sz="1350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070" name="POWER_USER_ID_ICONS_Digital_Object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599A1774-DC6C-1BC9-6C3D-5AAD6DF3F5C6}"/>
              </a:ext>
            </a:extLst>
          </p:cNvPr>
          <p:cNvSpPr>
            <a:spLocks noChangeAspect="1" noEditPoints="1"/>
          </p:cNvSpPr>
          <p:nvPr>
            <p:custDataLst>
              <p:tags r:id="rId3"/>
            </p:custDataLst>
          </p:nvPr>
        </p:nvSpPr>
        <p:spPr bwMode="auto">
          <a:xfrm>
            <a:off x="721070" y="4096691"/>
            <a:ext cx="402648" cy="509804"/>
          </a:xfrm>
          <a:custGeom>
            <a:avLst/>
            <a:gdLst>
              <a:gd name="T0" fmla="*/ 990 w 990"/>
              <a:gd name="T1" fmla="*/ 130 h 1250"/>
              <a:gd name="T2" fmla="*/ 859 w 990"/>
              <a:gd name="T3" fmla="*/ 0 h 1250"/>
              <a:gd name="T4" fmla="*/ 729 w 990"/>
              <a:gd name="T5" fmla="*/ 130 h 1250"/>
              <a:gd name="T6" fmla="*/ 833 w 990"/>
              <a:gd name="T7" fmla="*/ 258 h 1250"/>
              <a:gd name="T8" fmla="*/ 833 w 990"/>
              <a:gd name="T9" fmla="*/ 456 h 1250"/>
              <a:gd name="T10" fmla="*/ 521 w 990"/>
              <a:gd name="T11" fmla="*/ 702 h 1250"/>
              <a:gd name="T12" fmla="*/ 521 w 990"/>
              <a:gd name="T13" fmla="*/ 466 h 1250"/>
              <a:gd name="T14" fmla="*/ 625 w 990"/>
              <a:gd name="T15" fmla="*/ 339 h 1250"/>
              <a:gd name="T16" fmla="*/ 495 w 990"/>
              <a:gd name="T17" fmla="*/ 208 h 1250"/>
              <a:gd name="T18" fmla="*/ 365 w 990"/>
              <a:gd name="T19" fmla="*/ 339 h 1250"/>
              <a:gd name="T20" fmla="*/ 469 w 990"/>
              <a:gd name="T21" fmla="*/ 466 h 1250"/>
              <a:gd name="T22" fmla="*/ 469 w 990"/>
              <a:gd name="T23" fmla="*/ 702 h 1250"/>
              <a:gd name="T24" fmla="*/ 156 w 990"/>
              <a:gd name="T25" fmla="*/ 456 h 1250"/>
              <a:gd name="T26" fmla="*/ 156 w 990"/>
              <a:gd name="T27" fmla="*/ 258 h 1250"/>
              <a:gd name="T28" fmla="*/ 260 w 990"/>
              <a:gd name="T29" fmla="*/ 130 h 1250"/>
              <a:gd name="T30" fmla="*/ 130 w 990"/>
              <a:gd name="T31" fmla="*/ 0 h 1250"/>
              <a:gd name="T32" fmla="*/ 0 w 990"/>
              <a:gd name="T33" fmla="*/ 130 h 1250"/>
              <a:gd name="T34" fmla="*/ 104 w 990"/>
              <a:gd name="T35" fmla="*/ 258 h 1250"/>
              <a:gd name="T36" fmla="*/ 104 w 990"/>
              <a:gd name="T37" fmla="*/ 481 h 1250"/>
              <a:gd name="T38" fmla="*/ 469 w 990"/>
              <a:gd name="T39" fmla="*/ 768 h 1250"/>
              <a:gd name="T40" fmla="*/ 469 w 990"/>
              <a:gd name="T41" fmla="*/ 992 h 1250"/>
              <a:gd name="T42" fmla="*/ 365 w 990"/>
              <a:gd name="T43" fmla="*/ 1120 h 1250"/>
              <a:gd name="T44" fmla="*/ 495 w 990"/>
              <a:gd name="T45" fmla="*/ 1250 h 1250"/>
              <a:gd name="T46" fmla="*/ 625 w 990"/>
              <a:gd name="T47" fmla="*/ 1120 h 1250"/>
              <a:gd name="T48" fmla="*/ 521 w 990"/>
              <a:gd name="T49" fmla="*/ 992 h 1250"/>
              <a:gd name="T50" fmla="*/ 521 w 990"/>
              <a:gd name="T51" fmla="*/ 768 h 1250"/>
              <a:gd name="T52" fmla="*/ 885 w 990"/>
              <a:gd name="T53" fmla="*/ 481 h 1250"/>
              <a:gd name="T54" fmla="*/ 885 w 990"/>
              <a:gd name="T55" fmla="*/ 258 h 1250"/>
              <a:gd name="T56" fmla="*/ 990 w 990"/>
              <a:gd name="T57" fmla="*/ 130 h 1250"/>
              <a:gd name="T58" fmla="*/ 52 w 990"/>
              <a:gd name="T59" fmla="*/ 130 h 1250"/>
              <a:gd name="T60" fmla="*/ 130 w 990"/>
              <a:gd name="T61" fmla="*/ 52 h 1250"/>
              <a:gd name="T62" fmla="*/ 208 w 990"/>
              <a:gd name="T63" fmla="*/ 130 h 1250"/>
              <a:gd name="T64" fmla="*/ 130 w 990"/>
              <a:gd name="T65" fmla="*/ 208 h 1250"/>
              <a:gd name="T66" fmla="*/ 52 w 990"/>
              <a:gd name="T67" fmla="*/ 130 h 1250"/>
              <a:gd name="T68" fmla="*/ 859 w 990"/>
              <a:gd name="T69" fmla="*/ 208 h 1250"/>
              <a:gd name="T70" fmla="*/ 781 w 990"/>
              <a:gd name="T71" fmla="*/ 130 h 1250"/>
              <a:gd name="T72" fmla="*/ 859 w 990"/>
              <a:gd name="T73" fmla="*/ 52 h 1250"/>
              <a:gd name="T74" fmla="*/ 938 w 990"/>
              <a:gd name="T75" fmla="*/ 130 h 1250"/>
              <a:gd name="T76" fmla="*/ 859 w 990"/>
              <a:gd name="T77" fmla="*/ 208 h 1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90" h="1250">
                <a:moveTo>
                  <a:pt x="990" y="130"/>
                </a:moveTo>
                <a:cubicBezTo>
                  <a:pt x="990" y="58"/>
                  <a:pt x="931" y="0"/>
                  <a:pt x="859" y="0"/>
                </a:cubicBezTo>
                <a:cubicBezTo>
                  <a:pt x="788" y="0"/>
                  <a:pt x="729" y="58"/>
                  <a:pt x="729" y="130"/>
                </a:cubicBezTo>
                <a:cubicBezTo>
                  <a:pt x="729" y="193"/>
                  <a:pt x="774" y="246"/>
                  <a:pt x="833" y="258"/>
                </a:cubicBezTo>
                <a:lnTo>
                  <a:pt x="833" y="456"/>
                </a:lnTo>
                <a:lnTo>
                  <a:pt x="521" y="702"/>
                </a:lnTo>
                <a:lnTo>
                  <a:pt x="521" y="466"/>
                </a:lnTo>
                <a:cubicBezTo>
                  <a:pt x="580" y="454"/>
                  <a:pt x="625" y="401"/>
                  <a:pt x="625" y="339"/>
                </a:cubicBezTo>
                <a:cubicBezTo>
                  <a:pt x="625" y="267"/>
                  <a:pt x="567" y="208"/>
                  <a:pt x="495" y="208"/>
                </a:cubicBezTo>
                <a:cubicBezTo>
                  <a:pt x="423" y="208"/>
                  <a:pt x="365" y="267"/>
                  <a:pt x="365" y="339"/>
                </a:cubicBezTo>
                <a:cubicBezTo>
                  <a:pt x="365" y="401"/>
                  <a:pt x="409" y="454"/>
                  <a:pt x="469" y="466"/>
                </a:cubicBezTo>
                <a:lnTo>
                  <a:pt x="469" y="702"/>
                </a:lnTo>
                <a:lnTo>
                  <a:pt x="156" y="456"/>
                </a:lnTo>
                <a:lnTo>
                  <a:pt x="156" y="258"/>
                </a:lnTo>
                <a:cubicBezTo>
                  <a:pt x="216" y="246"/>
                  <a:pt x="260" y="193"/>
                  <a:pt x="260" y="130"/>
                </a:cubicBezTo>
                <a:cubicBezTo>
                  <a:pt x="260" y="58"/>
                  <a:pt x="202" y="0"/>
                  <a:pt x="130" y="0"/>
                </a:cubicBezTo>
                <a:cubicBezTo>
                  <a:pt x="58" y="0"/>
                  <a:pt x="0" y="58"/>
                  <a:pt x="0" y="130"/>
                </a:cubicBezTo>
                <a:cubicBezTo>
                  <a:pt x="0" y="193"/>
                  <a:pt x="45" y="246"/>
                  <a:pt x="104" y="258"/>
                </a:cubicBezTo>
                <a:lnTo>
                  <a:pt x="104" y="481"/>
                </a:lnTo>
                <a:lnTo>
                  <a:pt x="469" y="768"/>
                </a:lnTo>
                <a:lnTo>
                  <a:pt x="469" y="992"/>
                </a:lnTo>
                <a:cubicBezTo>
                  <a:pt x="409" y="1004"/>
                  <a:pt x="365" y="1057"/>
                  <a:pt x="365" y="1120"/>
                </a:cubicBezTo>
                <a:cubicBezTo>
                  <a:pt x="365" y="1192"/>
                  <a:pt x="423" y="1250"/>
                  <a:pt x="495" y="1250"/>
                </a:cubicBezTo>
                <a:cubicBezTo>
                  <a:pt x="567" y="1250"/>
                  <a:pt x="625" y="1192"/>
                  <a:pt x="625" y="1120"/>
                </a:cubicBezTo>
                <a:cubicBezTo>
                  <a:pt x="625" y="1057"/>
                  <a:pt x="580" y="1004"/>
                  <a:pt x="521" y="992"/>
                </a:cubicBezTo>
                <a:lnTo>
                  <a:pt x="521" y="768"/>
                </a:lnTo>
                <a:lnTo>
                  <a:pt x="885" y="481"/>
                </a:lnTo>
                <a:lnTo>
                  <a:pt x="885" y="258"/>
                </a:lnTo>
                <a:cubicBezTo>
                  <a:pt x="945" y="246"/>
                  <a:pt x="990" y="193"/>
                  <a:pt x="990" y="130"/>
                </a:cubicBezTo>
                <a:close/>
                <a:moveTo>
                  <a:pt x="52" y="130"/>
                </a:moveTo>
                <a:cubicBezTo>
                  <a:pt x="52" y="87"/>
                  <a:pt x="87" y="52"/>
                  <a:pt x="130" y="52"/>
                </a:cubicBezTo>
                <a:cubicBezTo>
                  <a:pt x="173" y="52"/>
                  <a:pt x="208" y="87"/>
                  <a:pt x="208" y="130"/>
                </a:cubicBezTo>
                <a:cubicBezTo>
                  <a:pt x="208" y="173"/>
                  <a:pt x="173" y="208"/>
                  <a:pt x="130" y="208"/>
                </a:cubicBezTo>
                <a:cubicBezTo>
                  <a:pt x="87" y="208"/>
                  <a:pt x="52" y="173"/>
                  <a:pt x="52" y="130"/>
                </a:cubicBezTo>
                <a:close/>
                <a:moveTo>
                  <a:pt x="859" y="208"/>
                </a:moveTo>
                <a:cubicBezTo>
                  <a:pt x="816" y="208"/>
                  <a:pt x="781" y="173"/>
                  <a:pt x="781" y="130"/>
                </a:cubicBezTo>
                <a:cubicBezTo>
                  <a:pt x="781" y="87"/>
                  <a:pt x="816" y="52"/>
                  <a:pt x="859" y="52"/>
                </a:cubicBezTo>
                <a:cubicBezTo>
                  <a:pt x="902" y="52"/>
                  <a:pt x="938" y="87"/>
                  <a:pt x="938" y="130"/>
                </a:cubicBezTo>
                <a:cubicBezTo>
                  <a:pt x="938" y="173"/>
                  <a:pt x="902" y="208"/>
                  <a:pt x="859" y="208"/>
                </a:cubicBezTo>
                <a:close/>
              </a:path>
            </a:pathLst>
          </a:custGeom>
          <a:solidFill>
            <a:schemeClr val="l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pt-BR" sz="1350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CEE9F046-336E-E5C6-BAA7-5C3DF5E1F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395107"/>
              </p:ext>
            </p:extLst>
          </p:nvPr>
        </p:nvGraphicFramePr>
        <p:xfrm>
          <a:off x="1043768" y="2017648"/>
          <a:ext cx="1440000" cy="1483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66875555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7431418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9180895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6584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75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166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085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019884"/>
                  </a:ext>
                </a:extLst>
              </a:tr>
            </a:tbl>
          </a:graphicData>
        </a:graphic>
      </p:graphicFrame>
      <p:pic>
        <p:nvPicPr>
          <p:cNvPr id="6146" name="Picture 2" descr="Numerical Bases">
            <a:extLst>
              <a:ext uri="{FF2B5EF4-FFF2-40B4-BE49-F238E27FC236}">
                <a16:creationId xmlns:a16="http://schemas.microsoft.com/office/drawing/2014/main" id="{4E84C0C0-8C64-A4AC-1947-A852BEC6B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62" y="1900642"/>
            <a:ext cx="35242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8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CF4F53BC-FECD-55DB-C492-08CB3D493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8" r="6289"/>
          <a:stretch/>
        </p:blipFill>
        <p:spPr>
          <a:xfrm>
            <a:off x="4957423" y="4237775"/>
            <a:ext cx="4186577" cy="1733633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Conversão de Bases</a:t>
            </a:r>
          </a:p>
        </p:txBody>
      </p:sp>
      <p:sp>
        <p:nvSpPr>
          <p:cNvPr id="3" name="Freeform 18">
            <a:extLst>
              <a:ext uri="{FF2B5EF4-FFF2-40B4-BE49-F238E27FC236}">
                <a16:creationId xmlns:a16="http://schemas.microsoft.com/office/drawing/2014/main" id="{9862418B-4FCD-BA08-90A9-5B910C1A2B1B}"/>
              </a:ext>
            </a:extLst>
          </p:cNvPr>
          <p:cNvSpPr>
            <a:spLocks noChangeAspect="1"/>
          </p:cNvSpPr>
          <p:nvPr/>
        </p:nvSpPr>
        <p:spPr>
          <a:xfrm>
            <a:off x="3441152" y="2797615"/>
            <a:ext cx="2552834" cy="1439760"/>
          </a:xfrm>
          <a:custGeom>
            <a:avLst/>
            <a:gdLst>
              <a:gd name="connsiteX0" fmla="*/ 0 w 3403779"/>
              <a:gd name="connsiteY0" fmla="*/ 1547498 h 1919680"/>
              <a:gd name="connsiteX1" fmla="*/ 5722 w 3403779"/>
              <a:gd name="connsiteY1" fmla="*/ 1617854 h 1919680"/>
              <a:gd name="connsiteX2" fmla="*/ 11048 w 3403779"/>
              <a:gd name="connsiteY2" fmla="*/ 1639521 h 1919680"/>
              <a:gd name="connsiteX3" fmla="*/ 4647 w 3403779"/>
              <a:gd name="connsiteY3" fmla="*/ 1639521 h 1919680"/>
              <a:gd name="connsiteX4" fmla="*/ 1547498 w 3403779"/>
              <a:gd name="connsiteY4" fmla="*/ 0 h 1919680"/>
              <a:gd name="connsiteX5" fmla="*/ 3087007 w 3403779"/>
              <a:gd name="connsiteY5" fmla="*/ 1389275 h 1919680"/>
              <a:gd name="connsiteX6" fmla="*/ 3088818 w 3403779"/>
              <a:gd name="connsiteY6" fmla="*/ 1425152 h 1919680"/>
              <a:gd name="connsiteX7" fmla="*/ 3403779 w 3403779"/>
              <a:gd name="connsiteY7" fmla="*/ 1425152 h 1919680"/>
              <a:gd name="connsiteX8" fmla="*/ 3090819 w 3403779"/>
              <a:gd name="connsiteY8" fmla="*/ 1630212 h 1919680"/>
              <a:gd name="connsiteX9" fmla="*/ 3090349 w 3403779"/>
              <a:gd name="connsiteY9" fmla="*/ 1639521 h 1919680"/>
              <a:gd name="connsiteX10" fmla="*/ 3076612 w 3403779"/>
              <a:gd name="connsiteY10" fmla="*/ 1639521 h 1919680"/>
              <a:gd name="connsiteX11" fmla="*/ 2649036 w 3403779"/>
              <a:gd name="connsiteY11" fmla="*/ 1919680 h 1919680"/>
              <a:gd name="connsiteX12" fmla="*/ 2221461 w 3403779"/>
              <a:gd name="connsiteY12" fmla="*/ 1639521 h 1919680"/>
              <a:gd name="connsiteX13" fmla="*/ 2205387 w 3403779"/>
              <a:gd name="connsiteY13" fmla="*/ 1639521 h 1919680"/>
              <a:gd name="connsiteX14" fmla="*/ 2207617 w 3403779"/>
              <a:gd name="connsiteY14" fmla="*/ 1630450 h 1919680"/>
              <a:gd name="connsiteX15" fmla="*/ 1894293 w 3403779"/>
              <a:gd name="connsiteY15" fmla="*/ 1425152 h 1919680"/>
              <a:gd name="connsiteX16" fmla="*/ 2196571 w 3403779"/>
              <a:gd name="connsiteY16" fmla="*/ 1425152 h 1919680"/>
              <a:gd name="connsiteX17" fmla="*/ 2193919 w 3403779"/>
              <a:gd name="connsiteY17" fmla="*/ 1408819 h 1919680"/>
              <a:gd name="connsiteX18" fmla="*/ 1108217 w 3403779"/>
              <a:gd name="connsiteY18" fmla="*/ 859382 h 1919680"/>
              <a:gd name="connsiteX19" fmla="*/ 0 w 3403779"/>
              <a:gd name="connsiteY19" fmla="*/ 1547498 h 1919680"/>
              <a:gd name="connsiteX20" fmla="*/ 1547498 w 3403779"/>
              <a:gd name="connsiteY20" fmla="*/ 0 h 191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03779" h="1919680">
                <a:moveTo>
                  <a:pt x="0" y="1547498"/>
                </a:moveTo>
                <a:cubicBezTo>
                  <a:pt x="0" y="1571250"/>
                  <a:pt x="1938" y="1594722"/>
                  <a:pt x="5722" y="1617854"/>
                </a:cubicBezTo>
                <a:lnTo>
                  <a:pt x="11048" y="1639521"/>
                </a:lnTo>
                <a:lnTo>
                  <a:pt x="4647" y="1639521"/>
                </a:lnTo>
                <a:close/>
                <a:moveTo>
                  <a:pt x="1547498" y="0"/>
                </a:moveTo>
                <a:cubicBezTo>
                  <a:pt x="2348742" y="0"/>
                  <a:pt x="3007759" y="608940"/>
                  <a:pt x="3087007" y="1389275"/>
                </a:cubicBezTo>
                <a:lnTo>
                  <a:pt x="3088818" y="1425152"/>
                </a:lnTo>
                <a:lnTo>
                  <a:pt x="3403779" y="1425152"/>
                </a:lnTo>
                <a:lnTo>
                  <a:pt x="3090819" y="1630212"/>
                </a:lnTo>
                <a:lnTo>
                  <a:pt x="3090349" y="1639521"/>
                </a:lnTo>
                <a:lnTo>
                  <a:pt x="3076612" y="1639521"/>
                </a:lnTo>
                <a:lnTo>
                  <a:pt x="2649036" y="1919680"/>
                </a:lnTo>
                <a:lnTo>
                  <a:pt x="2221461" y="1639521"/>
                </a:lnTo>
                <a:lnTo>
                  <a:pt x="2205387" y="1639521"/>
                </a:lnTo>
                <a:lnTo>
                  <a:pt x="2207617" y="1630450"/>
                </a:lnTo>
                <a:lnTo>
                  <a:pt x="1894293" y="1425152"/>
                </a:lnTo>
                <a:lnTo>
                  <a:pt x="2196571" y="1425152"/>
                </a:lnTo>
                <a:lnTo>
                  <a:pt x="2193919" y="1408819"/>
                </a:lnTo>
                <a:cubicBezTo>
                  <a:pt x="2090582" y="1095256"/>
                  <a:pt x="1643762" y="859382"/>
                  <a:pt x="1108217" y="859382"/>
                </a:cubicBezTo>
                <a:cubicBezTo>
                  <a:pt x="496166" y="859382"/>
                  <a:pt x="0" y="1167462"/>
                  <a:pt x="0" y="1547498"/>
                </a:cubicBezTo>
                <a:cubicBezTo>
                  <a:pt x="0" y="692838"/>
                  <a:pt x="692838" y="0"/>
                  <a:pt x="1547498" y="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Freeform 20">
            <a:extLst>
              <a:ext uri="{FF2B5EF4-FFF2-40B4-BE49-F238E27FC236}">
                <a16:creationId xmlns:a16="http://schemas.microsoft.com/office/drawing/2014/main" id="{B707C895-F7FA-CB4D-BF0B-94BC08F69495}"/>
              </a:ext>
            </a:extLst>
          </p:cNvPr>
          <p:cNvSpPr/>
          <p:nvPr/>
        </p:nvSpPr>
        <p:spPr>
          <a:xfrm>
            <a:off x="2579960" y="3822937"/>
            <a:ext cx="2520178" cy="1331473"/>
          </a:xfrm>
          <a:custGeom>
            <a:avLst/>
            <a:gdLst>
              <a:gd name="connsiteX0" fmla="*/ 754743 w 3360237"/>
              <a:gd name="connsiteY0" fmla="*/ 0 h 1775297"/>
              <a:gd name="connsiteX1" fmla="*/ 1509486 w 3360237"/>
              <a:gd name="connsiteY1" fmla="*/ 494528 h 1775297"/>
              <a:gd name="connsiteX2" fmla="*/ 1239735 w 3360237"/>
              <a:gd name="connsiteY2" fmla="*/ 494528 h 1775297"/>
              <a:gd name="connsiteX3" fmla="*/ 1308697 w 3360237"/>
              <a:gd name="connsiteY3" fmla="*/ 580758 h 1775297"/>
              <a:gd name="connsiteX4" fmla="*/ 2256473 w 3360237"/>
              <a:gd name="connsiteY4" fmla="*/ 912061 h 1775297"/>
              <a:gd name="connsiteX5" fmla="*/ 3342175 w 3360237"/>
              <a:gd name="connsiteY5" fmla="*/ 362625 h 1775297"/>
              <a:gd name="connsiteX6" fmla="*/ 3353643 w 3360237"/>
              <a:gd name="connsiteY6" fmla="*/ 315967 h 1775297"/>
              <a:gd name="connsiteX7" fmla="*/ 3360237 w 3360237"/>
              <a:gd name="connsiteY7" fmla="*/ 315967 h 1775297"/>
              <a:gd name="connsiteX8" fmla="*/ 3356700 w 3360237"/>
              <a:gd name="connsiteY8" fmla="*/ 386022 h 1775297"/>
              <a:gd name="connsiteX9" fmla="*/ 1817191 w 3360237"/>
              <a:gd name="connsiteY9" fmla="*/ 1775297 h 1775297"/>
              <a:gd name="connsiteX10" fmla="*/ 333723 w 3360237"/>
              <a:gd name="connsiteY10" fmla="*/ 669759 h 1775297"/>
              <a:gd name="connsiteX11" fmla="*/ 299114 w 3360237"/>
              <a:gd name="connsiteY11" fmla="*/ 494528 h 1775297"/>
              <a:gd name="connsiteX12" fmla="*/ 0 w 3360237"/>
              <a:gd name="connsiteY12" fmla="*/ 494528 h 1775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60237" h="1775297">
                <a:moveTo>
                  <a:pt x="754743" y="0"/>
                </a:moveTo>
                <a:lnTo>
                  <a:pt x="1509486" y="494528"/>
                </a:lnTo>
                <a:lnTo>
                  <a:pt x="1239735" y="494528"/>
                </a:lnTo>
                <a:lnTo>
                  <a:pt x="1308697" y="580758"/>
                </a:lnTo>
                <a:cubicBezTo>
                  <a:pt x="1503064" y="779382"/>
                  <a:pt x="1854815" y="912061"/>
                  <a:pt x="2256473" y="912061"/>
                </a:cubicBezTo>
                <a:cubicBezTo>
                  <a:pt x="2792018" y="912061"/>
                  <a:pt x="3238838" y="676187"/>
                  <a:pt x="3342175" y="362625"/>
                </a:cubicBezTo>
                <a:lnTo>
                  <a:pt x="3353643" y="315967"/>
                </a:lnTo>
                <a:lnTo>
                  <a:pt x="3360237" y="315967"/>
                </a:lnTo>
                <a:lnTo>
                  <a:pt x="3356700" y="386022"/>
                </a:lnTo>
                <a:cubicBezTo>
                  <a:pt x="3277452" y="1166358"/>
                  <a:pt x="2618435" y="1775297"/>
                  <a:pt x="1817191" y="1775297"/>
                </a:cubicBezTo>
                <a:cubicBezTo>
                  <a:pt x="1116104" y="1775297"/>
                  <a:pt x="523907" y="1309078"/>
                  <a:pt x="333723" y="669759"/>
                </a:cubicBezTo>
                <a:lnTo>
                  <a:pt x="299114" y="494528"/>
                </a:lnTo>
                <a:lnTo>
                  <a:pt x="0" y="494528"/>
                </a:lnTo>
                <a:close/>
              </a:path>
            </a:pathLst>
          </a:cu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EB27E852-FE89-1BF3-6C3A-BAE80D337847}"/>
              </a:ext>
            </a:extLst>
          </p:cNvPr>
          <p:cNvSpPr txBox="1"/>
          <p:nvPr/>
        </p:nvSpPr>
        <p:spPr>
          <a:xfrm>
            <a:off x="3246754" y="4655247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pt-BR" sz="2000" b="1" kern="0" dirty="0">
                <a:solidFill>
                  <a:prstClr val="white"/>
                </a:solidFill>
                <a:latin typeface="Gotham HTF"/>
              </a:rPr>
              <a:t>Decimal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A238ECE7-DD20-155C-2C33-5B3B7D2DC41A}"/>
              </a:ext>
            </a:extLst>
          </p:cNvPr>
          <p:cNvSpPr txBox="1"/>
          <p:nvPr/>
        </p:nvSpPr>
        <p:spPr>
          <a:xfrm>
            <a:off x="4140077" y="2964543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pt-BR" sz="2000" b="1" kern="0" dirty="0">
                <a:solidFill>
                  <a:prstClr val="white"/>
                </a:solidFill>
                <a:latin typeface="Gotham HTF"/>
              </a:rPr>
              <a:t>Binário</a:t>
            </a:r>
            <a:r>
              <a:rPr lang="pt-BR" sz="1350" kern="0" dirty="0">
                <a:solidFill>
                  <a:prstClr val="white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D8DF10B6-A8EE-DC33-6CE9-62331FB096D3}"/>
              </a:ext>
            </a:extLst>
          </p:cNvPr>
          <p:cNvSpPr txBox="1"/>
          <p:nvPr/>
        </p:nvSpPr>
        <p:spPr>
          <a:xfrm>
            <a:off x="5940152" y="2996952"/>
            <a:ext cx="313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pt-BR" kern="0" dirty="0">
                <a:solidFill>
                  <a:prstClr val="black"/>
                </a:solidFill>
                <a:latin typeface="Gotham HTF"/>
              </a:rPr>
              <a:t>Para converter um número de Decimal para Binário, basta fazer divisões sucessivas por 2, e “subir” o resto:</a:t>
            </a:r>
          </a:p>
        </p:txBody>
      </p:sp>
      <p:sp>
        <p:nvSpPr>
          <p:cNvPr id="11" name="TextBox 82">
            <a:extLst>
              <a:ext uri="{FF2B5EF4-FFF2-40B4-BE49-F238E27FC236}">
                <a16:creationId xmlns:a16="http://schemas.microsoft.com/office/drawing/2014/main" id="{7A1ACDF7-79C2-4ABD-AB5A-8F3C219473DA}"/>
              </a:ext>
            </a:extLst>
          </p:cNvPr>
          <p:cNvSpPr txBox="1"/>
          <p:nvPr/>
        </p:nvSpPr>
        <p:spPr>
          <a:xfrm>
            <a:off x="342189" y="847070"/>
            <a:ext cx="4230216" cy="58477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l"/>
            <a:r>
              <a:rPr lang="pt-BR" sz="1600" dirty="0">
                <a:latin typeface="Gotham HTF"/>
              </a:rPr>
              <a:t>Como representar o número </a:t>
            </a:r>
            <a:r>
              <a:rPr lang="pt-BR" sz="1600" b="1" dirty="0">
                <a:solidFill>
                  <a:srgbClr val="ED145B"/>
                </a:solidFill>
                <a:latin typeface="Gotham HTF"/>
              </a:rPr>
              <a:t>45</a:t>
            </a:r>
            <a:r>
              <a:rPr lang="pt-BR" sz="1600" dirty="0">
                <a:latin typeface="Gotham HTF"/>
              </a:rPr>
              <a:t> em </a:t>
            </a:r>
            <a:r>
              <a:rPr lang="pt-BR" sz="1600" b="1" dirty="0">
                <a:latin typeface="Gotham HTF"/>
              </a:rPr>
              <a:t>binário</a:t>
            </a:r>
            <a:r>
              <a:rPr lang="pt-BR" sz="1600" dirty="0">
                <a:latin typeface="Gotham HTF"/>
              </a:rPr>
              <a:t>, e depois converte-lo novamente para </a:t>
            </a:r>
            <a:r>
              <a:rPr lang="pt-BR" sz="1600" b="1" dirty="0">
                <a:latin typeface="Gotham HTF"/>
              </a:rPr>
              <a:t>decimal</a:t>
            </a:r>
            <a:r>
              <a:rPr lang="pt-BR" sz="1600" dirty="0">
                <a:latin typeface="Gotham HTF"/>
              </a:rPr>
              <a:t>?</a:t>
            </a:r>
            <a:endParaRPr lang="pt-BR" sz="1600" b="0" i="0" dirty="0">
              <a:effectLst/>
              <a:latin typeface="Gotham HTF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1362636-2E14-4EAC-8D9F-09AC9887CAD4}"/>
              </a:ext>
            </a:extLst>
          </p:cNvPr>
          <p:cNvSpPr txBox="1"/>
          <p:nvPr/>
        </p:nvSpPr>
        <p:spPr>
          <a:xfrm>
            <a:off x="5004048" y="5389903"/>
            <a:ext cx="25740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D145B"/>
                </a:solidFill>
                <a:latin typeface="Gotham HTF"/>
              </a:rPr>
              <a:t>45</a:t>
            </a:r>
            <a:r>
              <a:rPr lang="pt-BR" sz="1600" b="1" baseline="-25000" dirty="0">
                <a:solidFill>
                  <a:srgbClr val="ED145B"/>
                </a:solidFill>
                <a:latin typeface="Gotham HTF"/>
              </a:rPr>
              <a:t>D </a:t>
            </a:r>
            <a:r>
              <a:rPr lang="pt-BR" sz="1600" b="1" dirty="0">
                <a:solidFill>
                  <a:srgbClr val="ED145B"/>
                </a:solidFill>
                <a:latin typeface="Gotham HTF"/>
              </a:rPr>
              <a:t> = 0010 1101</a:t>
            </a:r>
            <a:r>
              <a:rPr lang="pt-BR" sz="1600" b="1" baseline="-25000" dirty="0">
                <a:solidFill>
                  <a:srgbClr val="ED145B"/>
                </a:solidFill>
                <a:latin typeface="Gotham HTF"/>
              </a:rPr>
              <a:t>B</a:t>
            </a:r>
            <a:endParaRPr lang="pt-BR" sz="1600" b="1" dirty="0">
              <a:solidFill>
                <a:srgbClr val="ED145B"/>
              </a:solidFill>
              <a:latin typeface="Gotham HTF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6EBDB234-CABC-5B93-BEB4-0938C3A87CFD}"/>
              </a:ext>
            </a:extLst>
          </p:cNvPr>
          <p:cNvSpPr txBox="1"/>
          <p:nvPr/>
        </p:nvSpPr>
        <p:spPr>
          <a:xfrm>
            <a:off x="152634" y="3717032"/>
            <a:ext cx="28351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pt-BR" kern="0" dirty="0">
                <a:solidFill>
                  <a:prstClr val="black"/>
                </a:solidFill>
                <a:latin typeface="Gotham HTF"/>
              </a:rPr>
              <a:t>Para converter um número de Binário para Decimal, precisamos atribuir os valores de cada “casa”, multiplicar o valor do bit pelo valor da casa, e por fim somar todos os valores obtidos.</a:t>
            </a:r>
          </a:p>
        </p:txBody>
      </p:sp>
      <p:graphicFrame>
        <p:nvGraphicFramePr>
          <p:cNvPr id="15" name="Tabela 2">
            <a:extLst>
              <a:ext uri="{FF2B5EF4-FFF2-40B4-BE49-F238E27FC236}">
                <a16:creationId xmlns:a16="http://schemas.microsoft.com/office/drawing/2014/main" id="{68099A7D-AE0E-2B84-DEA8-33A62BFE4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85384"/>
              </p:ext>
            </p:extLst>
          </p:nvPr>
        </p:nvGraphicFramePr>
        <p:xfrm>
          <a:off x="107504" y="2348880"/>
          <a:ext cx="3283264" cy="936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408">
                  <a:extLst>
                    <a:ext uri="{9D8B030D-6E8A-4147-A177-3AD203B41FA5}">
                      <a16:colId xmlns:a16="http://schemas.microsoft.com/office/drawing/2014/main" val="1741848190"/>
                    </a:ext>
                  </a:extLst>
                </a:gridCol>
                <a:gridCol w="410408">
                  <a:extLst>
                    <a:ext uri="{9D8B030D-6E8A-4147-A177-3AD203B41FA5}">
                      <a16:colId xmlns:a16="http://schemas.microsoft.com/office/drawing/2014/main" val="3577967579"/>
                    </a:ext>
                  </a:extLst>
                </a:gridCol>
                <a:gridCol w="410408">
                  <a:extLst>
                    <a:ext uri="{9D8B030D-6E8A-4147-A177-3AD203B41FA5}">
                      <a16:colId xmlns:a16="http://schemas.microsoft.com/office/drawing/2014/main" val="876683583"/>
                    </a:ext>
                  </a:extLst>
                </a:gridCol>
                <a:gridCol w="410408">
                  <a:extLst>
                    <a:ext uri="{9D8B030D-6E8A-4147-A177-3AD203B41FA5}">
                      <a16:colId xmlns:a16="http://schemas.microsoft.com/office/drawing/2014/main" val="3566062205"/>
                    </a:ext>
                  </a:extLst>
                </a:gridCol>
                <a:gridCol w="410408">
                  <a:extLst>
                    <a:ext uri="{9D8B030D-6E8A-4147-A177-3AD203B41FA5}">
                      <a16:colId xmlns:a16="http://schemas.microsoft.com/office/drawing/2014/main" val="2591068972"/>
                    </a:ext>
                  </a:extLst>
                </a:gridCol>
                <a:gridCol w="410408">
                  <a:extLst>
                    <a:ext uri="{9D8B030D-6E8A-4147-A177-3AD203B41FA5}">
                      <a16:colId xmlns:a16="http://schemas.microsoft.com/office/drawing/2014/main" val="2139697992"/>
                    </a:ext>
                  </a:extLst>
                </a:gridCol>
                <a:gridCol w="410408">
                  <a:extLst>
                    <a:ext uri="{9D8B030D-6E8A-4147-A177-3AD203B41FA5}">
                      <a16:colId xmlns:a16="http://schemas.microsoft.com/office/drawing/2014/main" val="3886484865"/>
                    </a:ext>
                  </a:extLst>
                </a:gridCol>
                <a:gridCol w="410408">
                  <a:extLst>
                    <a:ext uri="{9D8B030D-6E8A-4147-A177-3AD203B41FA5}">
                      <a16:colId xmlns:a16="http://schemas.microsoft.com/office/drawing/2014/main" val="2643458337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486874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2^7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2^6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2^5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2^4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2^3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2^2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2^1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2^0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215312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128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64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54672"/>
                  </a:ext>
                </a:extLst>
              </a:tr>
            </a:tbl>
          </a:graphicData>
        </a:graphic>
      </p:graphicFrame>
      <p:sp>
        <p:nvSpPr>
          <p:cNvPr id="16" name="CaixaDeTexto 15">
            <a:extLst>
              <a:ext uri="{FF2B5EF4-FFF2-40B4-BE49-F238E27FC236}">
                <a16:creationId xmlns:a16="http://schemas.microsoft.com/office/drawing/2014/main" id="{CBF5B67A-DD0A-C67E-6DA5-C9001D6CBF0E}"/>
              </a:ext>
            </a:extLst>
          </p:cNvPr>
          <p:cNvSpPr txBox="1"/>
          <p:nvPr/>
        </p:nvSpPr>
        <p:spPr>
          <a:xfrm>
            <a:off x="117850" y="1938318"/>
            <a:ext cx="6686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D145B"/>
                </a:solidFill>
                <a:latin typeface="Gotham HTF"/>
              </a:rPr>
              <a:t>0010 1101</a:t>
            </a:r>
            <a:r>
              <a:rPr lang="pt-BR" sz="1600" b="1" baseline="-25000" dirty="0">
                <a:solidFill>
                  <a:srgbClr val="ED145B"/>
                </a:solidFill>
                <a:latin typeface="Gotham HTF"/>
              </a:rPr>
              <a:t>B  </a:t>
            </a:r>
            <a:r>
              <a:rPr lang="pt-BR" sz="1600" b="1" dirty="0">
                <a:solidFill>
                  <a:srgbClr val="ED145B"/>
                </a:solidFill>
                <a:latin typeface="Gotham HTF"/>
              </a:rPr>
              <a:t>= 1x1 + 0x2 + 1x4 + 1x8 + 0x16 + 1x32 + 0x64 + 0x128 = 45</a:t>
            </a:r>
            <a:r>
              <a:rPr lang="pt-BR" sz="1600" b="1" baseline="-25000" dirty="0">
                <a:solidFill>
                  <a:srgbClr val="ED145B"/>
                </a:solidFill>
                <a:latin typeface="Gotham HTF"/>
              </a:rPr>
              <a:t>D</a:t>
            </a:r>
            <a:endParaRPr lang="pt-BR" sz="1600" b="1" dirty="0">
              <a:solidFill>
                <a:srgbClr val="ED145B"/>
              </a:solidFill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273993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07ED501-342D-32D7-341E-98408E362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3" t="15627" r="9151" b="10388"/>
          <a:stretch/>
        </p:blipFill>
        <p:spPr>
          <a:xfrm>
            <a:off x="5624393" y="3028756"/>
            <a:ext cx="3236759" cy="1567439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Conversão de Bases</a:t>
            </a:r>
          </a:p>
        </p:txBody>
      </p:sp>
      <p:sp>
        <p:nvSpPr>
          <p:cNvPr id="3" name="Freeform 18">
            <a:extLst>
              <a:ext uri="{FF2B5EF4-FFF2-40B4-BE49-F238E27FC236}">
                <a16:creationId xmlns:a16="http://schemas.microsoft.com/office/drawing/2014/main" id="{9862418B-4FCD-BA08-90A9-5B910C1A2B1B}"/>
              </a:ext>
            </a:extLst>
          </p:cNvPr>
          <p:cNvSpPr>
            <a:spLocks noChangeAspect="1"/>
          </p:cNvSpPr>
          <p:nvPr/>
        </p:nvSpPr>
        <p:spPr>
          <a:xfrm>
            <a:off x="3441152" y="2007207"/>
            <a:ext cx="2552834" cy="1439760"/>
          </a:xfrm>
          <a:custGeom>
            <a:avLst/>
            <a:gdLst>
              <a:gd name="connsiteX0" fmla="*/ 0 w 3403779"/>
              <a:gd name="connsiteY0" fmla="*/ 1547498 h 1919680"/>
              <a:gd name="connsiteX1" fmla="*/ 5722 w 3403779"/>
              <a:gd name="connsiteY1" fmla="*/ 1617854 h 1919680"/>
              <a:gd name="connsiteX2" fmla="*/ 11048 w 3403779"/>
              <a:gd name="connsiteY2" fmla="*/ 1639521 h 1919680"/>
              <a:gd name="connsiteX3" fmla="*/ 4647 w 3403779"/>
              <a:gd name="connsiteY3" fmla="*/ 1639521 h 1919680"/>
              <a:gd name="connsiteX4" fmla="*/ 1547498 w 3403779"/>
              <a:gd name="connsiteY4" fmla="*/ 0 h 1919680"/>
              <a:gd name="connsiteX5" fmla="*/ 3087007 w 3403779"/>
              <a:gd name="connsiteY5" fmla="*/ 1389275 h 1919680"/>
              <a:gd name="connsiteX6" fmla="*/ 3088818 w 3403779"/>
              <a:gd name="connsiteY6" fmla="*/ 1425152 h 1919680"/>
              <a:gd name="connsiteX7" fmla="*/ 3403779 w 3403779"/>
              <a:gd name="connsiteY7" fmla="*/ 1425152 h 1919680"/>
              <a:gd name="connsiteX8" fmla="*/ 3090819 w 3403779"/>
              <a:gd name="connsiteY8" fmla="*/ 1630212 h 1919680"/>
              <a:gd name="connsiteX9" fmla="*/ 3090349 w 3403779"/>
              <a:gd name="connsiteY9" fmla="*/ 1639521 h 1919680"/>
              <a:gd name="connsiteX10" fmla="*/ 3076612 w 3403779"/>
              <a:gd name="connsiteY10" fmla="*/ 1639521 h 1919680"/>
              <a:gd name="connsiteX11" fmla="*/ 2649036 w 3403779"/>
              <a:gd name="connsiteY11" fmla="*/ 1919680 h 1919680"/>
              <a:gd name="connsiteX12" fmla="*/ 2221461 w 3403779"/>
              <a:gd name="connsiteY12" fmla="*/ 1639521 h 1919680"/>
              <a:gd name="connsiteX13" fmla="*/ 2205387 w 3403779"/>
              <a:gd name="connsiteY13" fmla="*/ 1639521 h 1919680"/>
              <a:gd name="connsiteX14" fmla="*/ 2207617 w 3403779"/>
              <a:gd name="connsiteY14" fmla="*/ 1630450 h 1919680"/>
              <a:gd name="connsiteX15" fmla="*/ 1894293 w 3403779"/>
              <a:gd name="connsiteY15" fmla="*/ 1425152 h 1919680"/>
              <a:gd name="connsiteX16" fmla="*/ 2196571 w 3403779"/>
              <a:gd name="connsiteY16" fmla="*/ 1425152 h 1919680"/>
              <a:gd name="connsiteX17" fmla="*/ 2193919 w 3403779"/>
              <a:gd name="connsiteY17" fmla="*/ 1408819 h 1919680"/>
              <a:gd name="connsiteX18" fmla="*/ 1108217 w 3403779"/>
              <a:gd name="connsiteY18" fmla="*/ 859382 h 1919680"/>
              <a:gd name="connsiteX19" fmla="*/ 0 w 3403779"/>
              <a:gd name="connsiteY19" fmla="*/ 1547498 h 1919680"/>
              <a:gd name="connsiteX20" fmla="*/ 1547498 w 3403779"/>
              <a:gd name="connsiteY20" fmla="*/ 0 h 191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03779" h="1919680">
                <a:moveTo>
                  <a:pt x="0" y="1547498"/>
                </a:moveTo>
                <a:cubicBezTo>
                  <a:pt x="0" y="1571250"/>
                  <a:pt x="1938" y="1594722"/>
                  <a:pt x="5722" y="1617854"/>
                </a:cubicBezTo>
                <a:lnTo>
                  <a:pt x="11048" y="1639521"/>
                </a:lnTo>
                <a:lnTo>
                  <a:pt x="4647" y="1639521"/>
                </a:lnTo>
                <a:close/>
                <a:moveTo>
                  <a:pt x="1547498" y="0"/>
                </a:moveTo>
                <a:cubicBezTo>
                  <a:pt x="2348742" y="0"/>
                  <a:pt x="3007759" y="608940"/>
                  <a:pt x="3087007" y="1389275"/>
                </a:cubicBezTo>
                <a:lnTo>
                  <a:pt x="3088818" y="1425152"/>
                </a:lnTo>
                <a:lnTo>
                  <a:pt x="3403779" y="1425152"/>
                </a:lnTo>
                <a:lnTo>
                  <a:pt x="3090819" y="1630212"/>
                </a:lnTo>
                <a:lnTo>
                  <a:pt x="3090349" y="1639521"/>
                </a:lnTo>
                <a:lnTo>
                  <a:pt x="3076612" y="1639521"/>
                </a:lnTo>
                <a:lnTo>
                  <a:pt x="2649036" y="1919680"/>
                </a:lnTo>
                <a:lnTo>
                  <a:pt x="2221461" y="1639521"/>
                </a:lnTo>
                <a:lnTo>
                  <a:pt x="2205387" y="1639521"/>
                </a:lnTo>
                <a:lnTo>
                  <a:pt x="2207617" y="1630450"/>
                </a:lnTo>
                <a:lnTo>
                  <a:pt x="1894293" y="1425152"/>
                </a:lnTo>
                <a:lnTo>
                  <a:pt x="2196571" y="1425152"/>
                </a:lnTo>
                <a:lnTo>
                  <a:pt x="2193919" y="1408819"/>
                </a:lnTo>
                <a:cubicBezTo>
                  <a:pt x="2090582" y="1095256"/>
                  <a:pt x="1643762" y="859382"/>
                  <a:pt x="1108217" y="859382"/>
                </a:cubicBezTo>
                <a:cubicBezTo>
                  <a:pt x="496166" y="859382"/>
                  <a:pt x="0" y="1167462"/>
                  <a:pt x="0" y="1547498"/>
                </a:cubicBezTo>
                <a:cubicBezTo>
                  <a:pt x="0" y="692838"/>
                  <a:pt x="692838" y="0"/>
                  <a:pt x="1547498" y="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Freeform 20">
            <a:extLst>
              <a:ext uri="{FF2B5EF4-FFF2-40B4-BE49-F238E27FC236}">
                <a16:creationId xmlns:a16="http://schemas.microsoft.com/office/drawing/2014/main" id="{B707C895-F7FA-CB4D-BF0B-94BC08F69495}"/>
              </a:ext>
            </a:extLst>
          </p:cNvPr>
          <p:cNvSpPr/>
          <p:nvPr/>
        </p:nvSpPr>
        <p:spPr>
          <a:xfrm>
            <a:off x="2579960" y="3032529"/>
            <a:ext cx="2520178" cy="1331473"/>
          </a:xfrm>
          <a:custGeom>
            <a:avLst/>
            <a:gdLst>
              <a:gd name="connsiteX0" fmla="*/ 754743 w 3360237"/>
              <a:gd name="connsiteY0" fmla="*/ 0 h 1775297"/>
              <a:gd name="connsiteX1" fmla="*/ 1509486 w 3360237"/>
              <a:gd name="connsiteY1" fmla="*/ 494528 h 1775297"/>
              <a:gd name="connsiteX2" fmla="*/ 1239735 w 3360237"/>
              <a:gd name="connsiteY2" fmla="*/ 494528 h 1775297"/>
              <a:gd name="connsiteX3" fmla="*/ 1308697 w 3360237"/>
              <a:gd name="connsiteY3" fmla="*/ 580758 h 1775297"/>
              <a:gd name="connsiteX4" fmla="*/ 2256473 w 3360237"/>
              <a:gd name="connsiteY4" fmla="*/ 912061 h 1775297"/>
              <a:gd name="connsiteX5" fmla="*/ 3342175 w 3360237"/>
              <a:gd name="connsiteY5" fmla="*/ 362625 h 1775297"/>
              <a:gd name="connsiteX6" fmla="*/ 3353643 w 3360237"/>
              <a:gd name="connsiteY6" fmla="*/ 315967 h 1775297"/>
              <a:gd name="connsiteX7" fmla="*/ 3360237 w 3360237"/>
              <a:gd name="connsiteY7" fmla="*/ 315967 h 1775297"/>
              <a:gd name="connsiteX8" fmla="*/ 3356700 w 3360237"/>
              <a:gd name="connsiteY8" fmla="*/ 386022 h 1775297"/>
              <a:gd name="connsiteX9" fmla="*/ 1817191 w 3360237"/>
              <a:gd name="connsiteY9" fmla="*/ 1775297 h 1775297"/>
              <a:gd name="connsiteX10" fmla="*/ 333723 w 3360237"/>
              <a:gd name="connsiteY10" fmla="*/ 669759 h 1775297"/>
              <a:gd name="connsiteX11" fmla="*/ 299114 w 3360237"/>
              <a:gd name="connsiteY11" fmla="*/ 494528 h 1775297"/>
              <a:gd name="connsiteX12" fmla="*/ 0 w 3360237"/>
              <a:gd name="connsiteY12" fmla="*/ 494528 h 1775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60237" h="1775297">
                <a:moveTo>
                  <a:pt x="754743" y="0"/>
                </a:moveTo>
                <a:lnTo>
                  <a:pt x="1509486" y="494528"/>
                </a:lnTo>
                <a:lnTo>
                  <a:pt x="1239735" y="494528"/>
                </a:lnTo>
                <a:lnTo>
                  <a:pt x="1308697" y="580758"/>
                </a:lnTo>
                <a:cubicBezTo>
                  <a:pt x="1503064" y="779382"/>
                  <a:pt x="1854815" y="912061"/>
                  <a:pt x="2256473" y="912061"/>
                </a:cubicBezTo>
                <a:cubicBezTo>
                  <a:pt x="2792018" y="912061"/>
                  <a:pt x="3238838" y="676187"/>
                  <a:pt x="3342175" y="362625"/>
                </a:cubicBezTo>
                <a:lnTo>
                  <a:pt x="3353643" y="315967"/>
                </a:lnTo>
                <a:lnTo>
                  <a:pt x="3360237" y="315967"/>
                </a:lnTo>
                <a:lnTo>
                  <a:pt x="3356700" y="386022"/>
                </a:lnTo>
                <a:cubicBezTo>
                  <a:pt x="3277452" y="1166358"/>
                  <a:pt x="2618435" y="1775297"/>
                  <a:pt x="1817191" y="1775297"/>
                </a:cubicBezTo>
                <a:cubicBezTo>
                  <a:pt x="1116104" y="1775297"/>
                  <a:pt x="523907" y="1309078"/>
                  <a:pt x="333723" y="669759"/>
                </a:cubicBezTo>
                <a:lnTo>
                  <a:pt x="299114" y="494528"/>
                </a:lnTo>
                <a:lnTo>
                  <a:pt x="0" y="494528"/>
                </a:lnTo>
                <a:close/>
              </a:path>
            </a:pathLst>
          </a:cu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EB27E852-FE89-1BF3-6C3A-BAE80D337847}"/>
              </a:ext>
            </a:extLst>
          </p:cNvPr>
          <p:cNvSpPr txBox="1"/>
          <p:nvPr/>
        </p:nvSpPr>
        <p:spPr>
          <a:xfrm>
            <a:off x="3294845" y="3864839"/>
            <a:ext cx="947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pt-BR" sz="2000" b="1" kern="0" dirty="0">
                <a:solidFill>
                  <a:prstClr val="white"/>
                </a:solidFill>
                <a:latin typeface="Gotham HTF"/>
              </a:rPr>
              <a:t>Binário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A238ECE7-DD20-155C-2C33-5B3B7D2DC41A}"/>
              </a:ext>
            </a:extLst>
          </p:cNvPr>
          <p:cNvSpPr txBox="1"/>
          <p:nvPr/>
        </p:nvSpPr>
        <p:spPr>
          <a:xfrm>
            <a:off x="3835507" y="2174135"/>
            <a:ext cx="1595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pt-BR" sz="2000" b="1" kern="0" dirty="0">
                <a:solidFill>
                  <a:prstClr val="white"/>
                </a:solidFill>
                <a:latin typeface="Gotham HTF"/>
              </a:rPr>
              <a:t>Hexadecimal</a:t>
            </a:r>
            <a:r>
              <a:rPr lang="pt-BR" sz="1350" kern="0" dirty="0">
                <a:solidFill>
                  <a:prstClr val="white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D8DF10B6-A8EE-DC33-6CE9-62331FB096D3}"/>
              </a:ext>
            </a:extLst>
          </p:cNvPr>
          <p:cNvSpPr txBox="1"/>
          <p:nvPr/>
        </p:nvSpPr>
        <p:spPr>
          <a:xfrm>
            <a:off x="5862318" y="1792972"/>
            <a:ext cx="2760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pt-BR" sz="1600" kern="0" dirty="0">
                <a:solidFill>
                  <a:prstClr val="black"/>
                </a:solidFill>
                <a:latin typeface="Gotham HTF"/>
              </a:rPr>
              <a:t>Para converter um número de Decimal para Hexadecimal, basta fazer divisões sucessivas por 16, e “subir” o resto:</a:t>
            </a:r>
          </a:p>
        </p:txBody>
      </p:sp>
      <p:sp>
        <p:nvSpPr>
          <p:cNvPr id="11" name="TextBox 82">
            <a:extLst>
              <a:ext uri="{FF2B5EF4-FFF2-40B4-BE49-F238E27FC236}">
                <a16:creationId xmlns:a16="http://schemas.microsoft.com/office/drawing/2014/main" id="{7A1ACDF7-79C2-4ABD-AB5A-8F3C219473DA}"/>
              </a:ext>
            </a:extLst>
          </p:cNvPr>
          <p:cNvSpPr txBox="1"/>
          <p:nvPr/>
        </p:nvSpPr>
        <p:spPr>
          <a:xfrm>
            <a:off x="342189" y="847070"/>
            <a:ext cx="4230216" cy="58477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l"/>
            <a:r>
              <a:rPr lang="pt-BR" sz="1600" dirty="0">
                <a:latin typeface="Gotham HTF"/>
              </a:rPr>
              <a:t>Como representar o número </a:t>
            </a:r>
            <a:r>
              <a:rPr lang="pt-BR" sz="1600" b="1" dirty="0">
                <a:solidFill>
                  <a:srgbClr val="ED145B"/>
                </a:solidFill>
                <a:latin typeface="Gotham HTF"/>
              </a:rPr>
              <a:t>438 decimal</a:t>
            </a:r>
            <a:r>
              <a:rPr lang="pt-BR" sz="1600" b="1" dirty="0">
                <a:latin typeface="Gotham HTF"/>
              </a:rPr>
              <a:t> </a:t>
            </a:r>
            <a:r>
              <a:rPr lang="pt-BR" sz="1600" dirty="0">
                <a:latin typeface="Gotham HTF"/>
              </a:rPr>
              <a:t>em </a:t>
            </a:r>
            <a:r>
              <a:rPr lang="pt-BR" sz="1600" b="1" dirty="0">
                <a:latin typeface="Gotham HTF"/>
              </a:rPr>
              <a:t>hexadecimal e em binário</a:t>
            </a:r>
            <a:r>
              <a:rPr lang="pt-BR" sz="1600" dirty="0">
                <a:latin typeface="Gotham HTF"/>
              </a:rPr>
              <a:t>?</a:t>
            </a:r>
            <a:endParaRPr lang="pt-BR" sz="1600" b="0" i="0" dirty="0">
              <a:effectLst/>
              <a:latin typeface="Gotham HTF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6EBDB234-CABC-5B93-BEB4-0938C3A87CFD}"/>
              </a:ext>
            </a:extLst>
          </p:cNvPr>
          <p:cNvSpPr txBox="1"/>
          <p:nvPr/>
        </p:nvSpPr>
        <p:spPr>
          <a:xfrm>
            <a:off x="2825551" y="4477388"/>
            <a:ext cx="29705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pt-BR" sz="1600" kern="0" dirty="0">
                <a:solidFill>
                  <a:prstClr val="black"/>
                </a:solidFill>
                <a:latin typeface="Gotham HTF"/>
              </a:rPr>
              <a:t>Para converter um número de Hexadecimal para Binário, precisamos lembrar que cada símbolo representa </a:t>
            </a:r>
            <a:r>
              <a:rPr lang="pt-BR" sz="1600" b="1" kern="0" dirty="0">
                <a:solidFill>
                  <a:srgbClr val="ED145B"/>
                </a:solidFill>
                <a:latin typeface="Gotham HTF"/>
              </a:rPr>
              <a:t>4 bits</a:t>
            </a:r>
            <a:r>
              <a:rPr lang="pt-BR" sz="1600" kern="0" dirty="0">
                <a:solidFill>
                  <a:prstClr val="black"/>
                </a:solidFill>
                <a:latin typeface="Gotham HTF"/>
              </a:rPr>
              <a:t>, então podemos fazer uma associação simples com a ajuda de uma </a:t>
            </a:r>
            <a:r>
              <a:rPr lang="pt-BR" sz="1600" b="1" kern="0" dirty="0">
                <a:solidFill>
                  <a:srgbClr val="ED145B"/>
                </a:solidFill>
                <a:latin typeface="Gotham HTF"/>
              </a:rPr>
              <a:t>tabela</a:t>
            </a:r>
            <a:r>
              <a:rPr lang="pt-BR" sz="1600" kern="0" dirty="0">
                <a:solidFill>
                  <a:prstClr val="black"/>
                </a:solidFill>
                <a:latin typeface="Gotham HTF"/>
              </a:rPr>
              <a:t>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81AF595-D772-A880-40D6-7E6F9A06905B}"/>
              </a:ext>
            </a:extLst>
          </p:cNvPr>
          <p:cNvSpPr txBox="1"/>
          <p:nvPr/>
        </p:nvSpPr>
        <p:spPr>
          <a:xfrm>
            <a:off x="6246439" y="4293096"/>
            <a:ext cx="19259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 err="1">
                <a:solidFill>
                  <a:srgbClr val="ED145B"/>
                </a:solidFill>
                <a:latin typeface="Gotham HTF"/>
              </a:rPr>
              <a:t>Obs</a:t>
            </a:r>
            <a:r>
              <a:rPr lang="pt-BR" sz="2400" dirty="0">
                <a:solidFill>
                  <a:srgbClr val="ED145B"/>
                </a:solidFill>
                <a:latin typeface="Gotham HTF"/>
              </a:rPr>
              <a:t>: 11 -&gt; B</a:t>
            </a:r>
          </a:p>
          <a:p>
            <a:endParaRPr lang="pt-BR" sz="2400" dirty="0">
              <a:solidFill>
                <a:srgbClr val="ED145B"/>
              </a:solidFill>
              <a:latin typeface="Gotham HTF"/>
            </a:endParaRPr>
          </a:p>
          <a:p>
            <a:r>
              <a:rPr lang="pt-BR" sz="2400" dirty="0">
                <a:solidFill>
                  <a:srgbClr val="ED145B"/>
                </a:solidFill>
                <a:latin typeface="Gotham HTF"/>
              </a:rPr>
              <a:t>438</a:t>
            </a:r>
            <a:r>
              <a:rPr lang="pt-BR" sz="2400" baseline="-25000" dirty="0">
                <a:solidFill>
                  <a:srgbClr val="ED145B"/>
                </a:solidFill>
                <a:latin typeface="Gotham HTF"/>
              </a:rPr>
              <a:t>D </a:t>
            </a:r>
            <a:r>
              <a:rPr lang="pt-BR" sz="2400" dirty="0">
                <a:solidFill>
                  <a:srgbClr val="ED145B"/>
                </a:solidFill>
                <a:latin typeface="Gotham HTF"/>
              </a:rPr>
              <a:t> = 1B6</a:t>
            </a:r>
            <a:r>
              <a:rPr lang="pt-BR" sz="2400" baseline="-25000" dirty="0">
                <a:solidFill>
                  <a:srgbClr val="ED145B"/>
                </a:solidFill>
                <a:latin typeface="Gotham HTF"/>
              </a:rPr>
              <a:t>H</a:t>
            </a:r>
            <a:endParaRPr lang="pt-BR" sz="2400" dirty="0">
              <a:solidFill>
                <a:srgbClr val="ED145B"/>
              </a:solidFill>
              <a:latin typeface="Gotham HTF"/>
            </a:endParaRP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981D9D8D-B736-F564-00F5-4409E693C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865070"/>
              </p:ext>
            </p:extLst>
          </p:nvPr>
        </p:nvGraphicFramePr>
        <p:xfrm>
          <a:off x="323767" y="2162473"/>
          <a:ext cx="2232009" cy="393082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4003">
                  <a:extLst>
                    <a:ext uri="{9D8B030D-6E8A-4147-A177-3AD203B41FA5}">
                      <a16:colId xmlns:a16="http://schemas.microsoft.com/office/drawing/2014/main" val="4233886604"/>
                    </a:ext>
                  </a:extLst>
                </a:gridCol>
                <a:gridCol w="744003">
                  <a:extLst>
                    <a:ext uri="{9D8B030D-6E8A-4147-A177-3AD203B41FA5}">
                      <a16:colId xmlns:a16="http://schemas.microsoft.com/office/drawing/2014/main" val="1506799575"/>
                    </a:ext>
                  </a:extLst>
                </a:gridCol>
                <a:gridCol w="744003">
                  <a:extLst>
                    <a:ext uri="{9D8B030D-6E8A-4147-A177-3AD203B41FA5}">
                      <a16:colId xmlns:a16="http://schemas.microsoft.com/office/drawing/2014/main" val="1716568256"/>
                    </a:ext>
                  </a:extLst>
                </a:gridCol>
              </a:tblGrid>
              <a:tr h="231225"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DEC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570658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417455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569273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657315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351987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8571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544213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948240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925333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006421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36412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674239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79724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188413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31786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730543"/>
                  </a:ext>
                </a:extLst>
              </a:tr>
              <a:tr h="231225"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2229"/>
                  </a:ext>
                </a:extLst>
              </a:tr>
            </a:tbl>
          </a:graphicData>
        </a:graphic>
      </p:graphicFrame>
      <p:sp>
        <p:nvSpPr>
          <p:cNvPr id="17" name="CaixaDeTexto 16">
            <a:extLst>
              <a:ext uri="{FF2B5EF4-FFF2-40B4-BE49-F238E27FC236}">
                <a16:creationId xmlns:a16="http://schemas.microsoft.com/office/drawing/2014/main" id="{475C5C78-D5E9-EE42-D6CC-43791F6F99A1}"/>
              </a:ext>
            </a:extLst>
          </p:cNvPr>
          <p:cNvSpPr txBox="1"/>
          <p:nvPr/>
        </p:nvSpPr>
        <p:spPr>
          <a:xfrm>
            <a:off x="193508" y="1628800"/>
            <a:ext cx="32476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ED145B"/>
                </a:solidFill>
                <a:latin typeface="Gotham HTF"/>
              </a:rPr>
              <a:t>1B6</a:t>
            </a:r>
            <a:r>
              <a:rPr lang="pt-BR" sz="2400" b="1" baseline="-25000" dirty="0">
                <a:solidFill>
                  <a:srgbClr val="ED145B"/>
                </a:solidFill>
                <a:latin typeface="Gotham HTF"/>
              </a:rPr>
              <a:t>H </a:t>
            </a:r>
            <a:r>
              <a:rPr lang="pt-BR" sz="2400" b="1" dirty="0">
                <a:solidFill>
                  <a:srgbClr val="ED145B"/>
                </a:solidFill>
                <a:latin typeface="Gotham HTF"/>
              </a:rPr>
              <a:t> = 0001 1011 0110</a:t>
            </a:r>
            <a:r>
              <a:rPr lang="pt-BR" sz="2400" b="1" baseline="-25000" dirty="0">
                <a:solidFill>
                  <a:srgbClr val="ED145B"/>
                </a:solidFill>
                <a:latin typeface="Gotham HTF"/>
              </a:rPr>
              <a:t>B</a:t>
            </a:r>
            <a:endParaRPr lang="pt-BR" sz="2400" b="1" dirty="0">
              <a:solidFill>
                <a:srgbClr val="ED145B"/>
              </a:solidFill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278440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 de Sistema Numérico</a:t>
            </a:r>
          </a:p>
        </p:txBody>
      </p:sp>
      <p:sp>
        <p:nvSpPr>
          <p:cNvPr id="2" name="Espaço Reservado para Conteúdo 4">
            <a:extLst>
              <a:ext uri="{FF2B5EF4-FFF2-40B4-BE49-F238E27FC236}">
                <a16:creationId xmlns:a16="http://schemas.microsoft.com/office/drawing/2014/main" id="{1B9A84D7-C911-BA58-85FB-E82D0A133E4B}"/>
              </a:ext>
            </a:extLst>
          </p:cNvPr>
          <p:cNvSpPr txBox="1">
            <a:spLocks/>
          </p:cNvSpPr>
          <p:nvPr/>
        </p:nvSpPr>
        <p:spPr>
          <a:xfrm>
            <a:off x="395536" y="980728"/>
            <a:ext cx="8352928" cy="5264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Converta o número decimal 123 para binário.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Converta o número binário 0010 1011 para decimal.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Converta o número hexadecimal 0xAB para binário.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Converta o número binário 1101 0110 para hexadecimal.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Converta o número decimal 255 para hexadecimal.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Converta o número hexadecimal 0xFF para decimal.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Converta o número decimal 42 para binário.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Converta o número binário 1001 1010 para decimal.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Converta o número hexadecimal 0x1F para decimal.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Converta o número decimal 567 para hexadecimal.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Converta o número hexadecimal FFFF para decimal.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Converta o número decimal 89 para binário.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Converta o número binário 1111 0011 para hexadecimal.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Converta o número hexadecimal 0x3C para binário.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Converta o número binário 1000 0001 para hexadecimal.</a:t>
            </a:r>
          </a:p>
        </p:txBody>
      </p:sp>
      <p:pic>
        <p:nvPicPr>
          <p:cNvPr id="4" name="Picture 4" descr="Resultado de imagem para nerd vector gif">
            <a:extLst>
              <a:ext uri="{FF2B5EF4-FFF2-40B4-BE49-F238E27FC236}">
                <a16:creationId xmlns:a16="http://schemas.microsoft.com/office/drawing/2014/main" id="{C12AFA89-2250-9706-CC2C-850517373D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060848"/>
            <a:ext cx="364840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20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3C67D16-F158-4A74-FA45-2BFBD4D8B4A8}"/>
              </a:ext>
            </a:extLst>
          </p:cNvPr>
          <p:cNvGrpSpPr/>
          <p:nvPr/>
        </p:nvGrpSpPr>
        <p:grpSpPr>
          <a:xfrm>
            <a:off x="3277259" y="1619193"/>
            <a:ext cx="5052847" cy="724163"/>
            <a:chOff x="3277259" y="1412776"/>
            <a:chExt cx="5052847" cy="724163"/>
          </a:xfrm>
        </p:grpSpPr>
        <p:sp>
          <p:nvSpPr>
            <p:cNvPr id="4" name="Arrow: Chevron 2">
              <a:extLst>
                <a:ext uri="{FF2B5EF4-FFF2-40B4-BE49-F238E27FC236}">
                  <a16:creationId xmlns:a16="http://schemas.microsoft.com/office/drawing/2014/main" id="{3D6412B4-7D14-1155-6B50-29836CB28217}"/>
                </a:ext>
              </a:extLst>
            </p:cNvPr>
            <p:cNvSpPr/>
            <p:nvPr/>
          </p:nvSpPr>
          <p:spPr>
            <a:xfrm flipH="1">
              <a:off x="3277259" y="1412776"/>
              <a:ext cx="1024758" cy="72416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/>
              <a:endParaRPr lang="pt-BR" sz="1600" b="1" dirty="0">
                <a:solidFill>
                  <a:prstClr val="white"/>
                </a:solidFill>
                <a:latin typeface="Gotham HTF"/>
              </a:endParaRPr>
            </a:p>
          </p:txBody>
        </p:sp>
        <p:sp>
          <p:nvSpPr>
            <p:cNvPr id="5" name="Freeform: Shape 3">
              <a:extLst>
                <a:ext uri="{FF2B5EF4-FFF2-40B4-BE49-F238E27FC236}">
                  <a16:creationId xmlns:a16="http://schemas.microsoft.com/office/drawing/2014/main" id="{8036D105-E18C-9C34-1122-A1E89710CD28}"/>
                </a:ext>
              </a:extLst>
            </p:cNvPr>
            <p:cNvSpPr/>
            <p:nvPr/>
          </p:nvSpPr>
          <p:spPr>
            <a:xfrm flipH="1">
              <a:off x="4108890" y="1412776"/>
              <a:ext cx="4221216" cy="724163"/>
            </a:xfrm>
            <a:custGeom>
              <a:avLst/>
              <a:gdLst>
                <a:gd name="connsiteX0" fmla="*/ 5145513 w 5628288"/>
                <a:gd name="connsiteY0" fmla="*/ 0 h 965551"/>
                <a:gd name="connsiteX1" fmla="*/ 4908331 w 5628288"/>
                <a:gd name="connsiteY1" fmla="*/ 0 h 965551"/>
                <a:gd name="connsiteX2" fmla="*/ 4261944 w 5628288"/>
                <a:gd name="connsiteY2" fmla="*/ 0 h 965551"/>
                <a:gd name="connsiteX3" fmla="*/ 0 w 5628288"/>
                <a:gd name="connsiteY3" fmla="*/ 0 h 965551"/>
                <a:gd name="connsiteX4" fmla="*/ 0 w 5628288"/>
                <a:gd name="connsiteY4" fmla="*/ 965551 h 965551"/>
                <a:gd name="connsiteX5" fmla="*/ 4261944 w 5628288"/>
                <a:gd name="connsiteY5" fmla="*/ 965551 h 965551"/>
                <a:gd name="connsiteX6" fmla="*/ 4908331 w 5628288"/>
                <a:gd name="connsiteY6" fmla="*/ 965551 h 965551"/>
                <a:gd name="connsiteX7" fmla="*/ 5145513 w 5628288"/>
                <a:gd name="connsiteY7" fmla="*/ 965551 h 965551"/>
                <a:gd name="connsiteX8" fmla="*/ 5628288 w 5628288"/>
                <a:gd name="connsiteY8" fmla="*/ 482776 h 96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8288" h="965551">
                  <a:moveTo>
                    <a:pt x="5145513" y="0"/>
                  </a:moveTo>
                  <a:lnTo>
                    <a:pt x="4908331" y="0"/>
                  </a:lnTo>
                  <a:lnTo>
                    <a:pt x="4261944" y="0"/>
                  </a:lnTo>
                  <a:lnTo>
                    <a:pt x="0" y="0"/>
                  </a:lnTo>
                  <a:lnTo>
                    <a:pt x="0" y="965551"/>
                  </a:lnTo>
                  <a:lnTo>
                    <a:pt x="4261944" y="965551"/>
                  </a:lnTo>
                  <a:lnTo>
                    <a:pt x="4908331" y="965551"/>
                  </a:lnTo>
                  <a:lnTo>
                    <a:pt x="5145513" y="965551"/>
                  </a:lnTo>
                  <a:lnTo>
                    <a:pt x="5628288" y="4827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32000" rtlCol="0" anchor="ctr">
              <a:noAutofit/>
            </a:bodyPr>
            <a:lstStyle/>
            <a:p>
              <a:pPr defTabSz="685800">
                <a:defRPr/>
              </a:pPr>
              <a:r>
                <a:rPr lang="pt-BR" sz="1600" dirty="0">
                  <a:solidFill>
                    <a:srgbClr val="4472C4"/>
                  </a:solidFill>
                  <a:latin typeface="Gotham HTF"/>
                </a:rPr>
                <a:t>Então, os computadores conseguem representar qualquer número usando o sistema binário</a:t>
              </a:r>
              <a:endParaRPr lang="pt-BR" sz="1600" b="1" dirty="0">
                <a:solidFill>
                  <a:srgbClr val="4472C4"/>
                </a:solidFill>
                <a:latin typeface="Gotham HTF"/>
              </a:endParaRP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01AE0004-0687-7160-A9DB-949C8AC16F1D}"/>
              </a:ext>
            </a:extLst>
          </p:cNvPr>
          <p:cNvGrpSpPr/>
          <p:nvPr/>
        </p:nvGrpSpPr>
        <p:grpSpPr>
          <a:xfrm>
            <a:off x="3277259" y="3212976"/>
            <a:ext cx="5052847" cy="724163"/>
            <a:chOff x="3277259" y="3140968"/>
            <a:chExt cx="5052847" cy="724163"/>
          </a:xfrm>
        </p:grpSpPr>
        <p:sp>
          <p:nvSpPr>
            <p:cNvPr id="6" name="Arrow: Chevron 4">
              <a:extLst>
                <a:ext uri="{FF2B5EF4-FFF2-40B4-BE49-F238E27FC236}">
                  <a16:creationId xmlns:a16="http://schemas.microsoft.com/office/drawing/2014/main" id="{5372E2DC-E34D-BB89-21C1-CE1631AEA212}"/>
                </a:ext>
              </a:extLst>
            </p:cNvPr>
            <p:cNvSpPr/>
            <p:nvPr/>
          </p:nvSpPr>
          <p:spPr>
            <a:xfrm flipH="1">
              <a:off x="3277259" y="3140968"/>
              <a:ext cx="1024758" cy="724163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pt-BR" sz="160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7" name="Freeform: Shape 5">
              <a:extLst>
                <a:ext uri="{FF2B5EF4-FFF2-40B4-BE49-F238E27FC236}">
                  <a16:creationId xmlns:a16="http://schemas.microsoft.com/office/drawing/2014/main" id="{8D86E94F-FF0A-67EE-9CE5-1FA5A11455BE}"/>
                </a:ext>
              </a:extLst>
            </p:cNvPr>
            <p:cNvSpPr/>
            <p:nvPr/>
          </p:nvSpPr>
          <p:spPr>
            <a:xfrm flipH="1">
              <a:off x="4108890" y="3140968"/>
              <a:ext cx="4221216" cy="724163"/>
            </a:xfrm>
            <a:custGeom>
              <a:avLst/>
              <a:gdLst>
                <a:gd name="connsiteX0" fmla="*/ 5145513 w 5628288"/>
                <a:gd name="connsiteY0" fmla="*/ 0 h 965551"/>
                <a:gd name="connsiteX1" fmla="*/ 4908331 w 5628288"/>
                <a:gd name="connsiteY1" fmla="*/ 0 h 965551"/>
                <a:gd name="connsiteX2" fmla="*/ 4261944 w 5628288"/>
                <a:gd name="connsiteY2" fmla="*/ 0 h 965551"/>
                <a:gd name="connsiteX3" fmla="*/ 0 w 5628288"/>
                <a:gd name="connsiteY3" fmla="*/ 0 h 965551"/>
                <a:gd name="connsiteX4" fmla="*/ 0 w 5628288"/>
                <a:gd name="connsiteY4" fmla="*/ 965551 h 965551"/>
                <a:gd name="connsiteX5" fmla="*/ 4261944 w 5628288"/>
                <a:gd name="connsiteY5" fmla="*/ 965551 h 965551"/>
                <a:gd name="connsiteX6" fmla="*/ 4908331 w 5628288"/>
                <a:gd name="connsiteY6" fmla="*/ 965551 h 965551"/>
                <a:gd name="connsiteX7" fmla="*/ 5145513 w 5628288"/>
                <a:gd name="connsiteY7" fmla="*/ 965551 h 965551"/>
                <a:gd name="connsiteX8" fmla="*/ 5628288 w 5628288"/>
                <a:gd name="connsiteY8" fmla="*/ 482776 h 96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8288" h="965551">
                  <a:moveTo>
                    <a:pt x="5145513" y="0"/>
                  </a:moveTo>
                  <a:lnTo>
                    <a:pt x="4908331" y="0"/>
                  </a:lnTo>
                  <a:lnTo>
                    <a:pt x="4261944" y="0"/>
                  </a:lnTo>
                  <a:lnTo>
                    <a:pt x="0" y="0"/>
                  </a:lnTo>
                  <a:lnTo>
                    <a:pt x="0" y="965551"/>
                  </a:lnTo>
                  <a:lnTo>
                    <a:pt x="4261944" y="965551"/>
                  </a:lnTo>
                  <a:lnTo>
                    <a:pt x="4908331" y="965551"/>
                  </a:lnTo>
                  <a:lnTo>
                    <a:pt x="5145513" y="965551"/>
                  </a:lnTo>
                  <a:lnTo>
                    <a:pt x="5628288" y="4827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32000" rtlCol="0" anchor="ctr">
              <a:noAutofit/>
            </a:bodyPr>
            <a:lstStyle/>
            <a:p>
              <a:pPr defTabSz="685800">
                <a:defRPr/>
              </a:pPr>
              <a:r>
                <a:rPr lang="pt-BR" sz="1600" dirty="0">
                  <a:solidFill>
                    <a:srgbClr val="ED7D31"/>
                  </a:solidFill>
                  <a:latin typeface="Gotham HTF"/>
                </a:rPr>
                <a:t>Mas e se quisermos representar </a:t>
              </a:r>
              <a:r>
                <a:rPr lang="pt-BR" sz="1600" b="1" dirty="0">
                  <a:solidFill>
                    <a:srgbClr val="ED7D31"/>
                  </a:solidFill>
                  <a:latin typeface="Gotham HTF"/>
                </a:rPr>
                <a:t>Letras</a:t>
              </a:r>
              <a:r>
                <a:rPr lang="pt-BR" sz="1600" dirty="0">
                  <a:solidFill>
                    <a:srgbClr val="ED7D31"/>
                  </a:solidFill>
                  <a:latin typeface="Gotham HTF"/>
                </a:rPr>
                <a:t>? E </a:t>
              </a:r>
              <a:r>
                <a:rPr lang="pt-BR" sz="1600" b="1" dirty="0">
                  <a:solidFill>
                    <a:srgbClr val="ED7D31"/>
                  </a:solidFill>
                  <a:latin typeface="Gotham HTF"/>
                </a:rPr>
                <a:t>Cores</a:t>
              </a:r>
              <a:r>
                <a:rPr lang="pt-BR" sz="1600" dirty="0">
                  <a:solidFill>
                    <a:srgbClr val="ED7D31"/>
                  </a:solidFill>
                  <a:latin typeface="Gotham HTF"/>
                </a:rPr>
                <a:t>? E </a:t>
              </a:r>
              <a:r>
                <a:rPr lang="pt-BR" sz="1600" b="1" dirty="0">
                  <a:solidFill>
                    <a:srgbClr val="ED7D31"/>
                  </a:solidFill>
                  <a:latin typeface="Gotham HTF"/>
                </a:rPr>
                <a:t>Emoticons</a:t>
              </a:r>
              <a:r>
                <a:rPr lang="pt-BR" sz="1600" dirty="0">
                  <a:solidFill>
                    <a:srgbClr val="ED7D31"/>
                  </a:solidFill>
                  <a:latin typeface="Gotham HTF"/>
                </a:rPr>
                <a:t>?</a:t>
              </a:r>
              <a:endParaRPr lang="pt-BR" sz="1600" b="1" dirty="0">
                <a:solidFill>
                  <a:srgbClr val="ED7D31"/>
                </a:solidFill>
                <a:latin typeface="Gotham HTF"/>
              </a:endParaRP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E2BBFD90-1DED-B72C-D475-B93FC5A69FFD}"/>
              </a:ext>
            </a:extLst>
          </p:cNvPr>
          <p:cNvGrpSpPr/>
          <p:nvPr/>
        </p:nvGrpSpPr>
        <p:grpSpPr>
          <a:xfrm>
            <a:off x="3277258" y="5153109"/>
            <a:ext cx="5052848" cy="724163"/>
            <a:chOff x="3277258" y="4507078"/>
            <a:chExt cx="5052848" cy="724163"/>
          </a:xfrm>
        </p:grpSpPr>
        <p:sp>
          <p:nvSpPr>
            <p:cNvPr id="8" name="Arrow: Chevron 6">
              <a:extLst>
                <a:ext uri="{FF2B5EF4-FFF2-40B4-BE49-F238E27FC236}">
                  <a16:creationId xmlns:a16="http://schemas.microsoft.com/office/drawing/2014/main" id="{9EF04B4B-38DC-9295-BE97-BD779D0AB374}"/>
                </a:ext>
              </a:extLst>
            </p:cNvPr>
            <p:cNvSpPr/>
            <p:nvPr/>
          </p:nvSpPr>
          <p:spPr>
            <a:xfrm flipH="1">
              <a:off x="3277258" y="4507078"/>
              <a:ext cx="1024758" cy="724163"/>
            </a:xfrm>
            <a:prstGeom prst="chevron">
              <a:avLst/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pt-BR" sz="160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0" name="Freeform: Shape 7">
              <a:extLst>
                <a:ext uri="{FF2B5EF4-FFF2-40B4-BE49-F238E27FC236}">
                  <a16:creationId xmlns:a16="http://schemas.microsoft.com/office/drawing/2014/main" id="{ADAC64A2-4C5D-E32C-0A98-C896A8D4BA31}"/>
                </a:ext>
              </a:extLst>
            </p:cNvPr>
            <p:cNvSpPr/>
            <p:nvPr/>
          </p:nvSpPr>
          <p:spPr>
            <a:xfrm flipH="1">
              <a:off x="4108890" y="4507078"/>
              <a:ext cx="4221216" cy="724163"/>
            </a:xfrm>
            <a:custGeom>
              <a:avLst/>
              <a:gdLst>
                <a:gd name="connsiteX0" fmla="*/ 5145513 w 5628288"/>
                <a:gd name="connsiteY0" fmla="*/ 0 h 965551"/>
                <a:gd name="connsiteX1" fmla="*/ 4908331 w 5628288"/>
                <a:gd name="connsiteY1" fmla="*/ 0 h 965551"/>
                <a:gd name="connsiteX2" fmla="*/ 4261944 w 5628288"/>
                <a:gd name="connsiteY2" fmla="*/ 0 h 965551"/>
                <a:gd name="connsiteX3" fmla="*/ 0 w 5628288"/>
                <a:gd name="connsiteY3" fmla="*/ 0 h 965551"/>
                <a:gd name="connsiteX4" fmla="*/ 0 w 5628288"/>
                <a:gd name="connsiteY4" fmla="*/ 965551 h 965551"/>
                <a:gd name="connsiteX5" fmla="*/ 4261944 w 5628288"/>
                <a:gd name="connsiteY5" fmla="*/ 965551 h 965551"/>
                <a:gd name="connsiteX6" fmla="*/ 4908331 w 5628288"/>
                <a:gd name="connsiteY6" fmla="*/ 965551 h 965551"/>
                <a:gd name="connsiteX7" fmla="*/ 5145513 w 5628288"/>
                <a:gd name="connsiteY7" fmla="*/ 965551 h 965551"/>
                <a:gd name="connsiteX8" fmla="*/ 5628288 w 5628288"/>
                <a:gd name="connsiteY8" fmla="*/ 482776 h 96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8288" h="965551">
                  <a:moveTo>
                    <a:pt x="5145513" y="0"/>
                  </a:moveTo>
                  <a:lnTo>
                    <a:pt x="4908331" y="0"/>
                  </a:lnTo>
                  <a:lnTo>
                    <a:pt x="4261944" y="0"/>
                  </a:lnTo>
                  <a:lnTo>
                    <a:pt x="0" y="0"/>
                  </a:lnTo>
                  <a:lnTo>
                    <a:pt x="0" y="965551"/>
                  </a:lnTo>
                  <a:lnTo>
                    <a:pt x="4261944" y="965551"/>
                  </a:lnTo>
                  <a:lnTo>
                    <a:pt x="4908331" y="965551"/>
                  </a:lnTo>
                  <a:lnTo>
                    <a:pt x="5145513" y="965551"/>
                  </a:lnTo>
                  <a:lnTo>
                    <a:pt x="5628288" y="4827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32000" rtlCol="0" anchor="ctr">
              <a:noAutofit/>
            </a:bodyPr>
            <a:lstStyle/>
            <a:p>
              <a:pPr defTabSz="685800">
                <a:defRPr/>
              </a:pPr>
              <a:r>
                <a:rPr lang="pt-BR" sz="1600" dirty="0">
                  <a:solidFill>
                    <a:srgbClr val="ED265B"/>
                  </a:solidFill>
                  <a:latin typeface="Gotham HTF"/>
                </a:rPr>
                <a:t>Como usar o mesmo sistema binário para representar a Letra “A”?</a:t>
              </a:r>
              <a:endParaRPr lang="pt-BR" sz="1600" b="1" dirty="0">
                <a:solidFill>
                  <a:srgbClr val="ED265B"/>
                </a:solidFill>
                <a:latin typeface="Gotham HTF"/>
              </a:endParaRPr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F133E5BC-000C-E599-E10F-9E0C419341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47966"/>
            <a:ext cx="1666617" cy="1666617"/>
          </a:xfrm>
          <a:prstGeom prst="rect">
            <a:avLst/>
          </a:prstGeom>
        </p:spPr>
      </p:pic>
      <p:pic>
        <p:nvPicPr>
          <p:cNvPr id="2054" name="Picture 6" descr="How Do Binary Numbers Work? - Owlcation">
            <a:extLst>
              <a:ext uri="{FF2B5EF4-FFF2-40B4-BE49-F238E27FC236}">
                <a16:creationId xmlns:a16="http://schemas.microsoft.com/office/drawing/2014/main" id="{2BAA027C-2545-5855-1787-DC1BFAD62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52"/>
          <a:stretch/>
        </p:blipFill>
        <p:spPr bwMode="auto">
          <a:xfrm>
            <a:off x="635032" y="3258815"/>
            <a:ext cx="2483768" cy="62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F71F4604-371A-02DB-30F4-94C0356ED10E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Tabela ASCII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784CFEF-CA37-3E48-8813-20BEACD57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67" y="4327682"/>
            <a:ext cx="2123781" cy="21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F71F4604-371A-02DB-30F4-94C0356ED10E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Tabela ASCII</a:t>
            </a: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3BBDE278-C455-FCF4-3620-995F0CA09BC2}"/>
              </a:ext>
            </a:extLst>
          </p:cNvPr>
          <p:cNvGrpSpPr>
            <a:grpSpLocks noChangeAspect="1"/>
          </p:cNvGrpSpPr>
          <p:nvPr/>
        </p:nvGrpSpPr>
        <p:grpSpPr>
          <a:xfrm>
            <a:off x="705374" y="1688701"/>
            <a:ext cx="2305331" cy="3468491"/>
            <a:chOff x="786809" y="1326912"/>
            <a:chExt cx="3381153" cy="5087119"/>
          </a:xfrm>
        </p:grpSpPr>
        <p:sp>
          <p:nvSpPr>
            <p:cNvPr id="9" name="Freeform: Shape 1985">
              <a:extLst>
                <a:ext uri="{FF2B5EF4-FFF2-40B4-BE49-F238E27FC236}">
                  <a16:creationId xmlns:a16="http://schemas.microsoft.com/office/drawing/2014/main" id="{51711777-9855-5F4C-B608-10DEAFE0F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809" y="2156833"/>
              <a:ext cx="3381153" cy="4257198"/>
            </a:xfrm>
            <a:custGeom>
              <a:avLst/>
              <a:gdLst>
                <a:gd name="connsiteX0" fmla="*/ 169336 w 1220753"/>
                <a:gd name="connsiteY0" fmla="*/ 99880 h 1537046"/>
                <a:gd name="connsiteX1" fmla="*/ 94329 w 1220753"/>
                <a:gd name="connsiteY1" fmla="*/ 175236 h 1537046"/>
                <a:gd name="connsiteX2" fmla="*/ 94329 w 1220753"/>
                <a:gd name="connsiteY2" fmla="*/ 1365851 h 1537046"/>
                <a:gd name="connsiteX3" fmla="*/ 169336 w 1220753"/>
                <a:gd name="connsiteY3" fmla="*/ 1442713 h 1537046"/>
                <a:gd name="connsiteX4" fmla="*/ 1049913 w 1220753"/>
                <a:gd name="connsiteY4" fmla="*/ 1442713 h 1537046"/>
                <a:gd name="connsiteX5" fmla="*/ 1126420 w 1220753"/>
                <a:gd name="connsiteY5" fmla="*/ 1365851 h 1537046"/>
                <a:gd name="connsiteX6" fmla="*/ 1126420 w 1220753"/>
                <a:gd name="connsiteY6" fmla="*/ 175236 h 1537046"/>
                <a:gd name="connsiteX7" fmla="*/ 1049913 w 1220753"/>
                <a:gd name="connsiteY7" fmla="*/ 99880 h 1537046"/>
                <a:gd name="connsiteX8" fmla="*/ 134132 w 1220753"/>
                <a:gd name="connsiteY8" fmla="*/ 0 h 1537046"/>
                <a:gd name="connsiteX9" fmla="*/ 1086621 w 1220753"/>
                <a:gd name="connsiteY9" fmla="*/ 0 h 1537046"/>
                <a:gd name="connsiteX10" fmla="*/ 1220753 w 1220753"/>
                <a:gd name="connsiteY10" fmla="*/ 132219 h 1537046"/>
                <a:gd name="connsiteX11" fmla="*/ 1220753 w 1220753"/>
                <a:gd name="connsiteY11" fmla="*/ 1403325 h 1537046"/>
                <a:gd name="connsiteX12" fmla="*/ 1086621 w 1220753"/>
                <a:gd name="connsiteY12" fmla="*/ 1537046 h 1537046"/>
                <a:gd name="connsiteX13" fmla="*/ 134132 w 1220753"/>
                <a:gd name="connsiteY13" fmla="*/ 1537046 h 1537046"/>
                <a:gd name="connsiteX14" fmla="*/ 0 w 1220753"/>
                <a:gd name="connsiteY14" fmla="*/ 1403325 h 1537046"/>
                <a:gd name="connsiteX15" fmla="*/ 0 w 1220753"/>
                <a:gd name="connsiteY15" fmla="*/ 132219 h 1537046"/>
                <a:gd name="connsiteX16" fmla="*/ 134132 w 1220753"/>
                <a:gd name="connsiteY16" fmla="*/ 0 h 1537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0753" h="1537046">
                  <a:moveTo>
                    <a:pt x="169336" y="99880"/>
                  </a:moveTo>
                  <a:cubicBezTo>
                    <a:pt x="127332" y="99880"/>
                    <a:pt x="94329" y="133037"/>
                    <a:pt x="94329" y="175236"/>
                  </a:cubicBezTo>
                  <a:lnTo>
                    <a:pt x="94329" y="1365851"/>
                  </a:lnTo>
                  <a:cubicBezTo>
                    <a:pt x="94329" y="1408050"/>
                    <a:pt x="127332" y="1442713"/>
                    <a:pt x="169336" y="1442713"/>
                  </a:cubicBezTo>
                  <a:lnTo>
                    <a:pt x="1049913" y="1442713"/>
                  </a:lnTo>
                  <a:cubicBezTo>
                    <a:pt x="1091917" y="1442713"/>
                    <a:pt x="1126420" y="1408050"/>
                    <a:pt x="1126420" y="1365851"/>
                  </a:cubicBezTo>
                  <a:lnTo>
                    <a:pt x="1126420" y="175236"/>
                  </a:lnTo>
                  <a:cubicBezTo>
                    <a:pt x="1126420" y="133037"/>
                    <a:pt x="1091917" y="99880"/>
                    <a:pt x="1049913" y="99880"/>
                  </a:cubicBezTo>
                  <a:close/>
                  <a:moveTo>
                    <a:pt x="134132" y="0"/>
                  </a:moveTo>
                  <a:lnTo>
                    <a:pt x="1086621" y="0"/>
                  </a:lnTo>
                  <a:cubicBezTo>
                    <a:pt x="1158962" y="0"/>
                    <a:pt x="1220753" y="60100"/>
                    <a:pt x="1220753" y="132219"/>
                  </a:cubicBezTo>
                  <a:lnTo>
                    <a:pt x="1220753" y="1403325"/>
                  </a:lnTo>
                  <a:cubicBezTo>
                    <a:pt x="1220753" y="1476947"/>
                    <a:pt x="1158962" y="1537046"/>
                    <a:pt x="1086621" y="1537046"/>
                  </a:cubicBezTo>
                  <a:lnTo>
                    <a:pt x="134132" y="1537046"/>
                  </a:lnTo>
                  <a:cubicBezTo>
                    <a:pt x="60284" y="1537046"/>
                    <a:pt x="0" y="1476947"/>
                    <a:pt x="0" y="1403325"/>
                  </a:cubicBezTo>
                  <a:lnTo>
                    <a:pt x="0" y="132219"/>
                  </a:lnTo>
                  <a:cubicBezTo>
                    <a:pt x="0" y="60100"/>
                    <a:pt x="60284" y="0"/>
                    <a:pt x="134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reeform 2233">
              <a:extLst>
                <a:ext uri="{FF2B5EF4-FFF2-40B4-BE49-F238E27FC236}">
                  <a16:creationId xmlns:a16="http://schemas.microsoft.com/office/drawing/2014/main" id="{7B4E13C0-EC33-4AAB-9483-2C8D25CDF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7666" y="1618927"/>
              <a:ext cx="2059431" cy="630130"/>
            </a:xfrm>
            <a:custGeom>
              <a:avLst/>
              <a:gdLst>
                <a:gd name="T0" fmla="*/ 283 w 494"/>
                <a:gd name="T1" fmla="*/ 0 h 149"/>
                <a:gd name="T2" fmla="*/ 247 w 494"/>
                <a:gd name="T3" fmla="*/ 40 h 149"/>
                <a:gd name="T4" fmla="*/ 210 w 494"/>
                <a:gd name="T5" fmla="*/ 0 h 149"/>
                <a:gd name="T6" fmla="*/ 0 w 494"/>
                <a:gd name="T7" fmla="*/ 0 h 149"/>
                <a:gd name="T8" fmla="*/ 0 w 494"/>
                <a:gd name="T9" fmla="*/ 149 h 149"/>
                <a:gd name="T10" fmla="*/ 494 w 494"/>
                <a:gd name="T11" fmla="*/ 149 h 149"/>
                <a:gd name="T12" fmla="*/ 494 w 494"/>
                <a:gd name="T13" fmla="*/ 0 h 149"/>
                <a:gd name="T14" fmla="*/ 283 w 494"/>
                <a:gd name="T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4" h="149">
                  <a:moveTo>
                    <a:pt x="283" y="0"/>
                  </a:moveTo>
                  <a:cubicBezTo>
                    <a:pt x="282" y="22"/>
                    <a:pt x="266" y="40"/>
                    <a:pt x="247" y="40"/>
                  </a:cubicBezTo>
                  <a:cubicBezTo>
                    <a:pt x="228" y="40"/>
                    <a:pt x="212" y="22"/>
                    <a:pt x="210" y="0"/>
                  </a:cubicBezTo>
                  <a:lnTo>
                    <a:pt x="0" y="0"/>
                  </a:lnTo>
                  <a:lnTo>
                    <a:pt x="0" y="149"/>
                  </a:lnTo>
                  <a:lnTo>
                    <a:pt x="494" y="149"/>
                  </a:lnTo>
                  <a:lnTo>
                    <a:pt x="494" y="0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Rectangle 2234">
              <a:extLst>
                <a:ext uri="{FF2B5EF4-FFF2-40B4-BE49-F238E27FC236}">
                  <a16:creationId xmlns:a16="http://schemas.microsoft.com/office/drawing/2014/main" id="{7B762C0A-B8B2-CF9B-44E1-2C7821E76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666" y="2079995"/>
              <a:ext cx="2059431" cy="16906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 2235">
              <a:extLst>
                <a:ext uri="{FF2B5EF4-FFF2-40B4-BE49-F238E27FC236}">
                  <a16:creationId xmlns:a16="http://schemas.microsoft.com/office/drawing/2014/main" id="{127D4184-B4D6-BC0C-379A-6ADF621204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0735" y="1326912"/>
              <a:ext cx="553281" cy="537917"/>
            </a:xfrm>
            <a:custGeom>
              <a:avLst/>
              <a:gdLst>
                <a:gd name="T0" fmla="*/ 66 w 132"/>
                <a:gd name="T1" fmla="*/ 93 h 132"/>
                <a:gd name="T2" fmla="*/ 39 w 132"/>
                <a:gd name="T3" fmla="*/ 66 h 132"/>
                <a:gd name="T4" fmla="*/ 66 w 132"/>
                <a:gd name="T5" fmla="*/ 39 h 132"/>
                <a:gd name="T6" fmla="*/ 93 w 132"/>
                <a:gd name="T7" fmla="*/ 66 h 132"/>
                <a:gd name="T8" fmla="*/ 66 w 132"/>
                <a:gd name="T9" fmla="*/ 93 h 132"/>
                <a:gd name="T10" fmla="*/ 66 w 132"/>
                <a:gd name="T11" fmla="*/ 0 h 132"/>
                <a:gd name="T12" fmla="*/ 0 w 132"/>
                <a:gd name="T13" fmla="*/ 66 h 132"/>
                <a:gd name="T14" fmla="*/ 66 w 132"/>
                <a:gd name="T15" fmla="*/ 132 h 132"/>
                <a:gd name="T16" fmla="*/ 132 w 132"/>
                <a:gd name="T17" fmla="*/ 66 h 132"/>
                <a:gd name="T18" fmla="*/ 66 w 132"/>
                <a:gd name="T1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93"/>
                  </a:moveTo>
                  <a:cubicBezTo>
                    <a:pt x="51" y="93"/>
                    <a:pt x="39" y="81"/>
                    <a:pt x="39" y="66"/>
                  </a:cubicBezTo>
                  <a:cubicBezTo>
                    <a:pt x="39" y="51"/>
                    <a:pt x="51" y="39"/>
                    <a:pt x="66" y="39"/>
                  </a:cubicBezTo>
                  <a:cubicBezTo>
                    <a:pt x="81" y="39"/>
                    <a:pt x="93" y="51"/>
                    <a:pt x="93" y="66"/>
                  </a:cubicBezTo>
                  <a:cubicBezTo>
                    <a:pt x="93" y="81"/>
                    <a:pt x="81" y="93"/>
                    <a:pt x="66" y="93"/>
                  </a:cubicBezTo>
                  <a:close/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2" y="132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Rectangle 2236">
              <a:extLst>
                <a:ext uri="{FF2B5EF4-FFF2-40B4-BE49-F238E27FC236}">
                  <a16:creationId xmlns:a16="http://schemas.microsoft.com/office/drawing/2014/main" id="{68688026-BFE5-5967-5CA1-06DF4F15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666" y="2033882"/>
              <a:ext cx="2059431" cy="461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Rectangle 2237">
              <a:extLst>
                <a:ext uri="{FF2B5EF4-FFF2-40B4-BE49-F238E27FC236}">
                  <a16:creationId xmlns:a16="http://schemas.microsoft.com/office/drawing/2014/main" id="{715B6094-0D31-8618-DC14-CFB2A6065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094" y="1588189"/>
              <a:ext cx="353489" cy="9221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Rectangle 2238">
              <a:extLst>
                <a:ext uri="{FF2B5EF4-FFF2-40B4-BE49-F238E27FC236}">
                  <a16:creationId xmlns:a16="http://schemas.microsoft.com/office/drawing/2014/main" id="{1928E2D1-843C-0E1F-0991-9314D9A97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9180" y="1588189"/>
              <a:ext cx="353489" cy="76849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 2239">
              <a:extLst>
                <a:ext uri="{FF2B5EF4-FFF2-40B4-BE49-F238E27FC236}">
                  <a16:creationId xmlns:a16="http://schemas.microsoft.com/office/drawing/2014/main" id="{EB85B5A0-EF6D-5C88-B0ED-3F517CC477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977" y="2909916"/>
              <a:ext cx="845293" cy="829921"/>
            </a:xfrm>
            <a:custGeom>
              <a:avLst/>
              <a:gdLst>
                <a:gd name="T0" fmla="*/ 33 w 205"/>
                <a:gd name="T1" fmla="*/ 18 h 199"/>
                <a:gd name="T2" fmla="*/ 18 w 205"/>
                <a:gd name="T3" fmla="*/ 32 h 199"/>
                <a:gd name="T4" fmla="*/ 18 w 205"/>
                <a:gd name="T5" fmla="*/ 166 h 199"/>
                <a:gd name="T6" fmla="*/ 33 w 205"/>
                <a:gd name="T7" fmla="*/ 181 h 199"/>
                <a:gd name="T8" fmla="*/ 172 w 205"/>
                <a:gd name="T9" fmla="*/ 181 h 199"/>
                <a:gd name="T10" fmla="*/ 187 w 205"/>
                <a:gd name="T11" fmla="*/ 166 h 199"/>
                <a:gd name="T12" fmla="*/ 187 w 205"/>
                <a:gd name="T13" fmla="*/ 32 h 199"/>
                <a:gd name="T14" fmla="*/ 172 w 205"/>
                <a:gd name="T15" fmla="*/ 18 h 199"/>
                <a:gd name="T16" fmla="*/ 33 w 205"/>
                <a:gd name="T17" fmla="*/ 18 h 199"/>
                <a:gd name="T18" fmla="*/ 172 w 205"/>
                <a:gd name="T19" fmla="*/ 199 h 199"/>
                <a:gd name="T20" fmla="*/ 33 w 205"/>
                <a:gd name="T21" fmla="*/ 199 h 199"/>
                <a:gd name="T22" fmla="*/ 0 w 205"/>
                <a:gd name="T23" fmla="*/ 166 h 199"/>
                <a:gd name="T24" fmla="*/ 0 w 205"/>
                <a:gd name="T25" fmla="*/ 32 h 199"/>
                <a:gd name="T26" fmla="*/ 33 w 205"/>
                <a:gd name="T27" fmla="*/ 0 h 199"/>
                <a:gd name="T28" fmla="*/ 172 w 205"/>
                <a:gd name="T29" fmla="*/ 0 h 199"/>
                <a:gd name="T30" fmla="*/ 205 w 205"/>
                <a:gd name="T31" fmla="*/ 32 h 199"/>
                <a:gd name="T32" fmla="*/ 205 w 205"/>
                <a:gd name="T33" fmla="*/ 166 h 199"/>
                <a:gd name="T34" fmla="*/ 172 w 205"/>
                <a:gd name="T35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5" h="199">
                  <a:moveTo>
                    <a:pt x="33" y="18"/>
                  </a:moveTo>
                  <a:cubicBezTo>
                    <a:pt x="25" y="18"/>
                    <a:pt x="18" y="24"/>
                    <a:pt x="18" y="32"/>
                  </a:cubicBezTo>
                  <a:lnTo>
                    <a:pt x="18" y="166"/>
                  </a:lnTo>
                  <a:cubicBezTo>
                    <a:pt x="18" y="174"/>
                    <a:pt x="25" y="181"/>
                    <a:pt x="33" y="181"/>
                  </a:cubicBezTo>
                  <a:lnTo>
                    <a:pt x="172" y="181"/>
                  </a:lnTo>
                  <a:cubicBezTo>
                    <a:pt x="180" y="181"/>
                    <a:pt x="187" y="174"/>
                    <a:pt x="187" y="166"/>
                  </a:cubicBezTo>
                  <a:lnTo>
                    <a:pt x="187" y="32"/>
                  </a:lnTo>
                  <a:cubicBezTo>
                    <a:pt x="187" y="24"/>
                    <a:pt x="180" y="18"/>
                    <a:pt x="172" y="18"/>
                  </a:cubicBezTo>
                  <a:lnTo>
                    <a:pt x="33" y="18"/>
                  </a:lnTo>
                  <a:close/>
                  <a:moveTo>
                    <a:pt x="172" y="199"/>
                  </a:moveTo>
                  <a:lnTo>
                    <a:pt x="33" y="199"/>
                  </a:lnTo>
                  <a:cubicBezTo>
                    <a:pt x="15" y="199"/>
                    <a:pt x="0" y="184"/>
                    <a:pt x="0" y="166"/>
                  </a:cubicBezTo>
                  <a:lnTo>
                    <a:pt x="0" y="32"/>
                  </a:lnTo>
                  <a:cubicBezTo>
                    <a:pt x="0" y="14"/>
                    <a:pt x="15" y="0"/>
                    <a:pt x="33" y="0"/>
                  </a:cubicBezTo>
                  <a:lnTo>
                    <a:pt x="172" y="0"/>
                  </a:lnTo>
                  <a:cubicBezTo>
                    <a:pt x="190" y="0"/>
                    <a:pt x="205" y="14"/>
                    <a:pt x="205" y="32"/>
                  </a:cubicBezTo>
                  <a:lnTo>
                    <a:pt x="205" y="166"/>
                  </a:lnTo>
                  <a:cubicBezTo>
                    <a:pt x="205" y="184"/>
                    <a:pt x="190" y="199"/>
                    <a:pt x="172" y="199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Rectangle 2240">
              <a:extLst>
                <a:ext uri="{FF2B5EF4-FFF2-40B4-BE49-F238E27FC236}">
                  <a16:creationId xmlns:a16="http://schemas.microsoft.com/office/drawing/2014/main" id="{2EEC5B0F-C58F-FB07-CF1C-47C962D78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948" y="2986757"/>
              <a:ext cx="507179" cy="10758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Rectangle 2241">
              <a:extLst>
                <a:ext uri="{FF2B5EF4-FFF2-40B4-BE49-F238E27FC236}">
                  <a16:creationId xmlns:a16="http://schemas.microsoft.com/office/drawing/2014/main" id="{8A5B25E4-9DEA-2CF8-26C4-BC750E7C4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948" y="3186557"/>
              <a:ext cx="1337097" cy="10758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Rectangle 2242">
              <a:extLst>
                <a:ext uri="{FF2B5EF4-FFF2-40B4-BE49-F238E27FC236}">
                  <a16:creationId xmlns:a16="http://schemas.microsoft.com/office/drawing/2014/main" id="{1272D9A1-A0B1-0799-1BA3-9ABAAC730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948" y="3386348"/>
              <a:ext cx="1337097" cy="10758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Rectangle 2243">
              <a:extLst>
                <a:ext uri="{FF2B5EF4-FFF2-40B4-BE49-F238E27FC236}">
                  <a16:creationId xmlns:a16="http://schemas.microsoft.com/office/drawing/2014/main" id="{C8A05292-4128-8101-C91B-609A6D3C4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948" y="3586148"/>
              <a:ext cx="1337097" cy="9221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 2244">
              <a:extLst>
                <a:ext uri="{FF2B5EF4-FFF2-40B4-BE49-F238E27FC236}">
                  <a16:creationId xmlns:a16="http://schemas.microsoft.com/office/drawing/2014/main" id="{BB2896E0-61C7-B1AB-4061-5C0A0D1BF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7666" y="3125080"/>
              <a:ext cx="553281" cy="368853"/>
            </a:xfrm>
            <a:custGeom>
              <a:avLst/>
              <a:gdLst>
                <a:gd name="T0" fmla="*/ 132 w 132"/>
                <a:gd name="T1" fmla="*/ 16 h 92"/>
                <a:gd name="T2" fmla="*/ 131 w 132"/>
                <a:gd name="T3" fmla="*/ 13 h 92"/>
                <a:gd name="T4" fmla="*/ 120 w 132"/>
                <a:gd name="T5" fmla="*/ 2 h 92"/>
                <a:gd name="T6" fmla="*/ 113 w 132"/>
                <a:gd name="T7" fmla="*/ 2 h 92"/>
                <a:gd name="T8" fmla="*/ 58 w 132"/>
                <a:gd name="T9" fmla="*/ 57 h 92"/>
                <a:gd name="T10" fmla="*/ 21 w 132"/>
                <a:gd name="T11" fmla="*/ 19 h 92"/>
                <a:gd name="T12" fmla="*/ 17 w 132"/>
                <a:gd name="T13" fmla="*/ 18 h 92"/>
                <a:gd name="T14" fmla="*/ 13 w 132"/>
                <a:gd name="T15" fmla="*/ 19 h 92"/>
                <a:gd name="T16" fmla="*/ 2 w 132"/>
                <a:gd name="T17" fmla="*/ 30 h 92"/>
                <a:gd name="T18" fmla="*/ 2 w 132"/>
                <a:gd name="T19" fmla="*/ 38 h 92"/>
                <a:gd name="T20" fmla="*/ 54 w 132"/>
                <a:gd name="T21" fmla="*/ 90 h 92"/>
                <a:gd name="T22" fmla="*/ 61 w 132"/>
                <a:gd name="T23" fmla="*/ 90 h 92"/>
                <a:gd name="T24" fmla="*/ 131 w 132"/>
                <a:gd name="T25" fmla="*/ 20 h 92"/>
                <a:gd name="T26" fmla="*/ 132 w 132"/>
                <a:gd name="T27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92">
                  <a:moveTo>
                    <a:pt x="132" y="16"/>
                  </a:moveTo>
                  <a:lnTo>
                    <a:pt x="131" y="13"/>
                  </a:lnTo>
                  <a:lnTo>
                    <a:pt x="120" y="2"/>
                  </a:lnTo>
                  <a:cubicBezTo>
                    <a:pt x="118" y="0"/>
                    <a:pt x="115" y="0"/>
                    <a:pt x="113" y="2"/>
                  </a:cubicBezTo>
                  <a:lnTo>
                    <a:pt x="58" y="57"/>
                  </a:lnTo>
                  <a:lnTo>
                    <a:pt x="21" y="19"/>
                  </a:lnTo>
                  <a:lnTo>
                    <a:pt x="17" y="18"/>
                  </a:lnTo>
                  <a:lnTo>
                    <a:pt x="13" y="19"/>
                  </a:lnTo>
                  <a:lnTo>
                    <a:pt x="2" y="30"/>
                  </a:lnTo>
                  <a:cubicBezTo>
                    <a:pt x="0" y="32"/>
                    <a:pt x="0" y="36"/>
                    <a:pt x="2" y="38"/>
                  </a:cubicBezTo>
                  <a:lnTo>
                    <a:pt x="54" y="90"/>
                  </a:lnTo>
                  <a:cubicBezTo>
                    <a:pt x="56" y="92"/>
                    <a:pt x="59" y="92"/>
                    <a:pt x="61" y="90"/>
                  </a:cubicBezTo>
                  <a:lnTo>
                    <a:pt x="131" y="20"/>
                  </a:lnTo>
                  <a:lnTo>
                    <a:pt x="132" y="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 2245">
              <a:extLst>
                <a:ext uri="{FF2B5EF4-FFF2-40B4-BE49-F238E27FC236}">
                  <a16:creationId xmlns:a16="http://schemas.microsoft.com/office/drawing/2014/main" id="{02FFE870-F988-CDD2-A027-FFFA865295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977" y="3893527"/>
              <a:ext cx="845293" cy="829921"/>
            </a:xfrm>
            <a:custGeom>
              <a:avLst/>
              <a:gdLst>
                <a:gd name="T0" fmla="*/ 33 w 205"/>
                <a:gd name="T1" fmla="*/ 18 h 199"/>
                <a:gd name="T2" fmla="*/ 18 w 205"/>
                <a:gd name="T3" fmla="*/ 33 h 199"/>
                <a:gd name="T4" fmla="*/ 18 w 205"/>
                <a:gd name="T5" fmla="*/ 167 h 199"/>
                <a:gd name="T6" fmla="*/ 33 w 205"/>
                <a:gd name="T7" fmla="*/ 182 h 199"/>
                <a:gd name="T8" fmla="*/ 172 w 205"/>
                <a:gd name="T9" fmla="*/ 182 h 199"/>
                <a:gd name="T10" fmla="*/ 187 w 205"/>
                <a:gd name="T11" fmla="*/ 167 h 199"/>
                <a:gd name="T12" fmla="*/ 187 w 205"/>
                <a:gd name="T13" fmla="*/ 33 h 199"/>
                <a:gd name="T14" fmla="*/ 172 w 205"/>
                <a:gd name="T15" fmla="*/ 18 h 199"/>
                <a:gd name="T16" fmla="*/ 33 w 205"/>
                <a:gd name="T17" fmla="*/ 18 h 199"/>
                <a:gd name="T18" fmla="*/ 172 w 205"/>
                <a:gd name="T19" fmla="*/ 199 h 199"/>
                <a:gd name="T20" fmla="*/ 33 w 205"/>
                <a:gd name="T21" fmla="*/ 199 h 199"/>
                <a:gd name="T22" fmla="*/ 0 w 205"/>
                <a:gd name="T23" fmla="*/ 167 h 199"/>
                <a:gd name="T24" fmla="*/ 0 w 205"/>
                <a:gd name="T25" fmla="*/ 33 h 199"/>
                <a:gd name="T26" fmla="*/ 33 w 205"/>
                <a:gd name="T27" fmla="*/ 0 h 199"/>
                <a:gd name="T28" fmla="*/ 172 w 205"/>
                <a:gd name="T29" fmla="*/ 0 h 199"/>
                <a:gd name="T30" fmla="*/ 205 w 205"/>
                <a:gd name="T31" fmla="*/ 33 h 199"/>
                <a:gd name="T32" fmla="*/ 205 w 205"/>
                <a:gd name="T33" fmla="*/ 167 h 199"/>
                <a:gd name="T34" fmla="*/ 172 w 205"/>
                <a:gd name="T35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5" h="199">
                  <a:moveTo>
                    <a:pt x="33" y="18"/>
                  </a:moveTo>
                  <a:cubicBezTo>
                    <a:pt x="25" y="18"/>
                    <a:pt x="18" y="25"/>
                    <a:pt x="18" y="33"/>
                  </a:cubicBezTo>
                  <a:lnTo>
                    <a:pt x="18" y="167"/>
                  </a:lnTo>
                  <a:cubicBezTo>
                    <a:pt x="18" y="175"/>
                    <a:pt x="25" y="182"/>
                    <a:pt x="33" y="182"/>
                  </a:cubicBezTo>
                  <a:lnTo>
                    <a:pt x="172" y="182"/>
                  </a:lnTo>
                  <a:cubicBezTo>
                    <a:pt x="180" y="182"/>
                    <a:pt x="187" y="175"/>
                    <a:pt x="187" y="167"/>
                  </a:cubicBezTo>
                  <a:lnTo>
                    <a:pt x="187" y="33"/>
                  </a:lnTo>
                  <a:cubicBezTo>
                    <a:pt x="187" y="25"/>
                    <a:pt x="180" y="18"/>
                    <a:pt x="172" y="18"/>
                  </a:cubicBezTo>
                  <a:lnTo>
                    <a:pt x="33" y="18"/>
                  </a:lnTo>
                  <a:close/>
                  <a:moveTo>
                    <a:pt x="172" y="199"/>
                  </a:moveTo>
                  <a:lnTo>
                    <a:pt x="33" y="199"/>
                  </a:lnTo>
                  <a:cubicBezTo>
                    <a:pt x="15" y="199"/>
                    <a:pt x="0" y="185"/>
                    <a:pt x="0" y="167"/>
                  </a:cubicBezTo>
                  <a:lnTo>
                    <a:pt x="0" y="33"/>
                  </a:lnTo>
                  <a:cubicBezTo>
                    <a:pt x="0" y="15"/>
                    <a:pt x="15" y="0"/>
                    <a:pt x="33" y="0"/>
                  </a:cubicBezTo>
                  <a:lnTo>
                    <a:pt x="172" y="0"/>
                  </a:lnTo>
                  <a:cubicBezTo>
                    <a:pt x="190" y="0"/>
                    <a:pt x="205" y="15"/>
                    <a:pt x="205" y="33"/>
                  </a:cubicBezTo>
                  <a:lnTo>
                    <a:pt x="205" y="167"/>
                  </a:lnTo>
                  <a:cubicBezTo>
                    <a:pt x="205" y="185"/>
                    <a:pt x="190" y="199"/>
                    <a:pt x="172" y="199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Rectangle 2246">
              <a:extLst>
                <a:ext uri="{FF2B5EF4-FFF2-40B4-BE49-F238E27FC236}">
                  <a16:creationId xmlns:a16="http://schemas.microsoft.com/office/drawing/2014/main" id="{13FAA7ED-D7E3-4003-2022-C85FBF0D4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948" y="3985742"/>
              <a:ext cx="507179" cy="9221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Rectangle 2247">
              <a:extLst>
                <a:ext uri="{FF2B5EF4-FFF2-40B4-BE49-F238E27FC236}">
                  <a16:creationId xmlns:a16="http://schemas.microsoft.com/office/drawing/2014/main" id="{A2D18157-EB92-2BB3-4582-CC2E4BA4D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948" y="4185531"/>
              <a:ext cx="1337097" cy="10758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Rectangle 2248">
              <a:extLst>
                <a:ext uri="{FF2B5EF4-FFF2-40B4-BE49-F238E27FC236}">
                  <a16:creationId xmlns:a16="http://schemas.microsoft.com/office/drawing/2014/main" id="{9E426A47-83D0-CEE1-03EF-51721100B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948" y="4385333"/>
              <a:ext cx="1337097" cy="10758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48" name="Rectangle 2249">
              <a:extLst>
                <a:ext uri="{FF2B5EF4-FFF2-40B4-BE49-F238E27FC236}">
                  <a16:creationId xmlns:a16="http://schemas.microsoft.com/office/drawing/2014/main" id="{9B3876F1-8E45-07DC-E0E3-537099417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948" y="4569761"/>
              <a:ext cx="1337097" cy="10758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49" name="Freeform 2250">
              <a:extLst>
                <a:ext uri="{FF2B5EF4-FFF2-40B4-BE49-F238E27FC236}">
                  <a16:creationId xmlns:a16="http://schemas.microsoft.com/office/drawing/2014/main" id="{1E605D62-4780-2632-AE65-1D21DCF9D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7666" y="4108693"/>
              <a:ext cx="553281" cy="384228"/>
            </a:xfrm>
            <a:custGeom>
              <a:avLst/>
              <a:gdLst>
                <a:gd name="T0" fmla="*/ 132 w 132"/>
                <a:gd name="T1" fmla="*/ 16 h 92"/>
                <a:gd name="T2" fmla="*/ 131 w 132"/>
                <a:gd name="T3" fmla="*/ 12 h 92"/>
                <a:gd name="T4" fmla="*/ 120 w 132"/>
                <a:gd name="T5" fmla="*/ 2 h 92"/>
                <a:gd name="T6" fmla="*/ 113 w 132"/>
                <a:gd name="T7" fmla="*/ 2 h 92"/>
                <a:gd name="T8" fmla="*/ 58 w 132"/>
                <a:gd name="T9" fmla="*/ 57 h 92"/>
                <a:gd name="T10" fmla="*/ 21 w 132"/>
                <a:gd name="T11" fmla="*/ 19 h 92"/>
                <a:gd name="T12" fmla="*/ 17 w 132"/>
                <a:gd name="T13" fmla="*/ 17 h 92"/>
                <a:gd name="T14" fmla="*/ 13 w 132"/>
                <a:gd name="T15" fmla="*/ 19 h 92"/>
                <a:gd name="T16" fmla="*/ 2 w 132"/>
                <a:gd name="T17" fmla="*/ 30 h 92"/>
                <a:gd name="T18" fmla="*/ 2 w 132"/>
                <a:gd name="T19" fmla="*/ 38 h 92"/>
                <a:gd name="T20" fmla="*/ 54 w 132"/>
                <a:gd name="T21" fmla="*/ 89 h 92"/>
                <a:gd name="T22" fmla="*/ 61 w 132"/>
                <a:gd name="T23" fmla="*/ 89 h 92"/>
                <a:gd name="T24" fmla="*/ 131 w 132"/>
                <a:gd name="T25" fmla="*/ 20 h 92"/>
                <a:gd name="T26" fmla="*/ 132 w 132"/>
                <a:gd name="T27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92">
                  <a:moveTo>
                    <a:pt x="132" y="16"/>
                  </a:moveTo>
                  <a:lnTo>
                    <a:pt x="131" y="12"/>
                  </a:lnTo>
                  <a:lnTo>
                    <a:pt x="120" y="2"/>
                  </a:lnTo>
                  <a:cubicBezTo>
                    <a:pt x="118" y="0"/>
                    <a:pt x="115" y="0"/>
                    <a:pt x="113" y="2"/>
                  </a:cubicBezTo>
                  <a:lnTo>
                    <a:pt x="58" y="57"/>
                  </a:lnTo>
                  <a:lnTo>
                    <a:pt x="21" y="19"/>
                  </a:lnTo>
                  <a:lnTo>
                    <a:pt x="17" y="17"/>
                  </a:lnTo>
                  <a:lnTo>
                    <a:pt x="13" y="19"/>
                  </a:lnTo>
                  <a:lnTo>
                    <a:pt x="2" y="30"/>
                  </a:lnTo>
                  <a:cubicBezTo>
                    <a:pt x="0" y="32"/>
                    <a:pt x="0" y="36"/>
                    <a:pt x="2" y="38"/>
                  </a:cubicBezTo>
                  <a:lnTo>
                    <a:pt x="54" y="89"/>
                  </a:lnTo>
                  <a:cubicBezTo>
                    <a:pt x="56" y="92"/>
                    <a:pt x="59" y="92"/>
                    <a:pt x="61" y="89"/>
                  </a:cubicBezTo>
                  <a:lnTo>
                    <a:pt x="131" y="20"/>
                  </a:lnTo>
                  <a:lnTo>
                    <a:pt x="132" y="1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50" name="Freeform 2251">
              <a:extLst>
                <a:ext uri="{FF2B5EF4-FFF2-40B4-BE49-F238E27FC236}">
                  <a16:creationId xmlns:a16="http://schemas.microsoft.com/office/drawing/2014/main" id="{4FBC608E-640F-1362-5BC1-AF00678895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977" y="4877137"/>
              <a:ext cx="845293" cy="829921"/>
            </a:xfrm>
            <a:custGeom>
              <a:avLst/>
              <a:gdLst>
                <a:gd name="T0" fmla="*/ 33 w 205"/>
                <a:gd name="T1" fmla="*/ 18 h 199"/>
                <a:gd name="T2" fmla="*/ 18 w 205"/>
                <a:gd name="T3" fmla="*/ 32 h 199"/>
                <a:gd name="T4" fmla="*/ 18 w 205"/>
                <a:gd name="T5" fmla="*/ 166 h 199"/>
                <a:gd name="T6" fmla="*/ 33 w 205"/>
                <a:gd name="T7" fmla="*/ 181 h 199"/>
                <a:gd name="T8" fmla="*/ 172 w 205"/>
                <a:gd name="T9" fmla="*/ 181 h 199"/>
                <a:gd name="T10" fmla="*/ 187 w 205"/>
                <a:gd name="T11" fmla="*/ 166 h 199"/>
                <a:gd name="T12" fmla="*/ 187 w 205"/>
                <a:gd name="T13" fmla="*/ 32 h 199"/>
                <a:gd name="T14" fmla="*/ 172 w 205"/>
                <a:gd name="T15" fmla="*/ 18 h 199"/>
                <a:gd name="T16" fmla="*/ 33 w 205"/>
                <a:gd name="T17" fmla="*/ 18 h 199"/>
                <a:gd name="T18" fmla="*/ 172 w 205"/>
                <a:gd name="T19" fmla="*/ 199 h 199"/>
                <a:gd name="T20" fmla="*/ 33 w 205"/>
                <a:gd name="T21" fmla="*/ 199 h 199"/>
                <a:gd name="T22" fmla="*/ 0 w 205"/>
                <a:gd name="T23" fmla="*/ 166 h 199"/>
                <a:gd name="T24" fmla="*/ 0 w 205"/>
                <a:gd name="T25" fmla="*/ 32 h 199"/>
                <a:gd name="T26" fmla="*/ 33 w 205"/>
                <a:gd name="T27" fmla="*/ 0 h 199"/>
                <a:gd name="T28" fmla="*/ 172 w 205"/>
                <a:gd name="T29" fmla="*/ 0 h 199"/>
                <a:gd name="T30" fmla="*/ 205 w 205"/>
                <a:gd name="T31" fmla="*/ 32 h 199"/>
                <a:gd name="T32" fmla="*/ 205 w 205"/>
                <a:gd name="T33" fmla="*/ 166 h 199"/>
                <a:gd name="T34" fmla="*/ 172 w 205"/>
                <a:gd name="T35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5" h="199">
                  <a:moveTo>
                    <a:pt x="33" y="18"/>
                  </a:moveTo>
                  <a:cubicBezTo>
                    <a:pt x="25" y="18"/>
                    <a:pt x="18" y="24"/>
                    <a:pt x="18" y="32"/>
                  </a:cubicBezTo>
                  <a:lnTo>
                    <a:pt x="18" y="166"/>
                  </a:lnTo>
                  <a:cubicBezTo>
                    <a:pt x="18" y="174"/>
                    <a:pt x="25" y="181"/>
                    <a:pt x="33" y="181"/>
                  </a:cubicBezTo>
                  <a:lnTo>
                    <a:pt x="172" y="181"/>
                  </a:lnTo>
                  <a:cubicBezTo>
                    <a:pt x="180" y="181"/>
                    <a:pt x="187" y="174"/>
                    <a:pt x="187" y="166"/>
                  </a:cubicBezTo>
                  <a:lnTo>
                    <a:pt x="187" y="32"/>
                  </a:lnTo>
                  <a:cubicBezTo>
                    <a:pt x="187" y="24"/>
                    <a:pt x="180" y="18"/>
                    <a:pt x="172" y="18"/>
                  </a:cubicBezTo>
                  <a:lnTo>
                    <a:pt x="33" y="18"/>
                  </a:lnTo>
                  <a:close/>
                  <a:moveTo>
                    <a:pt x="172" y="199"/>
                  </a:moveTo>
                  <a:lnTo>
                    <a:pt x="33" y="199"/>
                  </a:lnTo>
                  <a:cubicBezTo>
                    <a:pt x="15" y="199"/>
                    <a:pt x="0" y="184"/>
                    <a:pt x="0" y="166"/>
                  </a:cubicBezTo>
                  <a:lnTo>
                    <a:pt x="0" y="32"/>
                  </a:lnTo>
                  <a:cubicBezTo>
                    <a:pt x="0" y="14"/>
                    <a:pt x="15" y="0"/>
                    <a:pt x="33" y="0"/>
                  </a:cubicBezTo>
                  <a:lnTo>
                    <a:pt x="172" y="0"/>
                  </a:lnTo>
                  <a:cubicBezTo>
                    <a:pt x="190" y="0"/>
                    <a:pt x="205" y="14"/>
                    <a:pt x="205" y="32"/>
                  </a:cubicBezTo>
                  <a:lnTo>
                    <a:pt x="205" y="166"/>
                  </a:lnTo>
                  <a:cubicBezTo>
                    <a:pt x="205" y="184"/>
                    <a:pt x="190" y="199"/>
                    <a:pt x="172" y="199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51" name="Rectangle 2252">
              <a:extLst>
                <a:ext uri="{FF2B5EF4-FFF2-40B4-BE49-F238E27FC236}">
                  <a16:creationId xmlns:a16="http://schemas.microsoft.com/office/drawing/2014/main" id="{5E65ACE8-12DD-E9E4-696E-CF162537A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948" y="4953978"/>
              <a:ext cx="507179" cy="10758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52" name="Rectangle 2253">
              <a:extLst>
                <a:ext uri="{FF2B5EF4-FFF2-40B4-BE49-F238E27FC236}">
                  <a16:creationId xmlns:a16="http://schemas.microsoft.com/office/drawing/2014/main" id="{3ABCAF6B-FFAD-E7CB-F7D9-0E8D14ADE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948" y="5153780"/>
              <a:ext cx="1337097" cy="10758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53" name="Rectangle 2254">
              <a:extLst>
                <a:ext uri="{FF2B5EF4-FFF2-40B4-BE49-F238E27FC236}">
                  <a16:creationId xmlns:a16="http://schemas.microsoft.com/office/drawing/2014/main" id="{2FA0A004-1DA8-C7F0-2A34-C161F9CCB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948" y="5353569"/>
              <a:ext cx="1337097" cy="10758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55" name="Rectangle 2255">
              <a:extLst>
                <a:ext uri="{FF2B5EF4-FFF2-40B4-BE49-F238E27FC236}">
                  <a16:creationId xmlns:a16="http://schemas.microsoft.com/office/drawing/2014/main" id="{A50E28EB-7157-7B13-0E59-56476F0E2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948" y="5553372"/>
              <a:ext cx="1337097" cy="9221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56" name="Freeform 2256">
              <a:extLst>
                <a:ext uri="{FF2B5EF4-FFF2-40B4-BE49-F238E27FC236}">
                  <a16:creationId xmlns:a16="http://schemas.microsoft.com/office/drawing/2014/main" id="{6A436BF7-592D-70A1-0490-B32B3EE20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7666" y="5076929"/>
              <a:ext cx="553281" cy="384228"/>
            </a:xfrm>
            <a:custGeom>
              <a:avLst/>
              <a:gdLst>
                <a:gd name="T0" fmla="*/ 132 w 132"/>
                <a:gd name="T1" fmla="*/ 16 h 92"/>
                <a:gd name="T2" fmla="*/ 131 w 132"/>
                <a:gd name="T3" fmla="*/ 12 h 92"/>
                <a:gd name="T4" fmla="*/ 120 w 132"/>
                <a:gd name="T5" fmla="*/ 2 h 92"/>
                <a:gd name="T6" fmla="*/ 113 w 132"/>
                <a:gd name="T7" fmla="*/ 2 h 92"/>
                <a:gd name="T8" fmla="*/ 58 w 132"/>
                <a:gd name="T9" fmla="*/ 57 h 92"/>
                <a:gd name="T10" fmla="*/ 21 w 132"/>
                <a:gd name="T11" fmla="*/ 19 h 92"/>
                <a:gd name="T12" fmla="*/ 17 w 132"/>
                <a:gd name="T13" fmla="*/ 18 h 92"/>
                <a:gd name="T14" fmla="*/ 13 w 132"/>
                <a:gd name="T15" fmla="*/ 19 h 92"/>
                <a:gd name="T16" fmla="*/ 2 w 132"/>
                <a:gd name="T17" fmla="*/ 30 h 92"/>
                <a:gd name="T18" fmla="*/ 2 w 132"/>
                <a:gd name="T19" fmla="*/ 38 h 92"/>
                <a:gd name="T20" fmla="*/ 54 w 132"/>
                <a:gd name="T21" fmla="*/ 90 h 92"/>
                <a:gd name="T22" fmla="*/ 61 w 132"/>
                <a:gd name="T23" fmla="*/ 90 h 92"/>
                <a:gd name="T24" fmla="*/ 131 w 132"/>
                <a:gd name="T25" fmla="*/ 20 h 92"/>
                <a:gd name="T26" fmla="*/ 132 w 132"/>
                <a:gd name="T27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92">
                  <a:moveTo>
                    <a:pt x="132" y="16"/>
                  </a:moveTo>
                  <a:lnTo>
                    <a:pt x="131" y="12"/>
                  </a:lnTo>
                  <a:lnTo>
                    <a:pt x="120" y="2"/>
                  </a:lnTo>
                  <a:cubicBezTo>
                    <a:pt x="118" y="0"/>
                    <a:pt x="115" y="0"/>
                    <a:pt x="113" y="2"/>
                  </a:cubicBezTo>
                  <a:lnTo>
                    <a:pt x="58" y="57"/>
                  </a:lnTo>
                  <a:lnTo>
                    <a:pt x="21" y="19"/>
                  </a:lnTo>
                  <a:lnTo>
                    <a:pt x="17" y="18"/>
                  </a:lnTo>
                  <a:lnTo>
                    <a:pt x="13" y="19"/>
                  </a:lnTo>
                  <a:lnTo>
                    <a:pt x="2" y="30"/>
                  </a:lnTo>
                  <a:cubicBezTo>
                    <a:pt x="0" y="32"/>
                    <a:pt x="0" y="36"/>
                    <a:pt x="2" y="38"/>
                  </a:cubicBezTo>
                  <a:lnTo>
                    <a:pt x="54" y="90"/>
                  </a:lnTo>
                  <a:cubicBezTo>
                    <a:pt x="56" y="92"/>
                    <a:pt x="59" y="92"/>
                    <a:pt x="61" y="90"/>
                  </a:cubicBezTo>
                  <a:lnTo>
                    <a:pt x="131" y="20"/>
                  </a:lnTo>
                  <a:lnTo>
                    <a:pt x="132" y="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057" name="Oval 29">
            <a:extLst>
              <a:ext uri="{FF2B5EF4-FFF2-40B4-BE49-F238E27FC236}">
                <a16:creationId xmlns:a16="http://schemas.microsoft.com/office/drawing/2014/main" id="{98FC51B6-A4C4-A094-6B9C-AEAD38F6C37F}"/>
              </a:ext>
            </a:extLst>
          </p:cNvPr>
          <p:cNvSpPr>
            <a:spLocks noChangeAspect="1"/>
          </p:cNvSpPr>
          <p:nvPr/>
        </p:nvSpPr>
        <p:spPr>
          <a:xfrm>
            <a:off x="3584205" y="1348308"/>
            <a:ext cx="566777" cy="5667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240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pt-BR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58" name="Oval 30">
            <a:extLst>
              <a:ext uri="{FF2B5EF4-FFF2-40B4-BE49-F238E27FC236}">
                <a16:creationId xmlns:a16="http://schemas.microsoft.com/office/drawing/2014/main" id="{1B3DAF9D-1A03-5801-5741-5EB72016A6C6}"/>
              </a:ext>
            </a:extLst>
          </p:cNvPr>
          <p:cNvSpPr>
            <a:spLocks noChangeAspect="1"/>
          </p:cNvSpPr>
          <p:nvPr/>
        </p:nvSpPr>
        <p:spPr>
          <a:xfrm>
            <a:off x="3584205" y="2772545"/>
            <a:ext cx="566777" cy="5667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2400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pt-BR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59" name="Oval 31">
            <a:extLst>
              <a:ext uri="{FF2B5EF4-FFF2-40B4-BE49-F238E27FC236}">
                <a16:creationId xmlns:a16="http://schemas.microsoft.com/office/drawing/2014/main" id="{F6525700-8D90-963C-80E6-222928384974}"/>
              </a:ext>
            </a:extLst>
          </p:cNvPr>
          <p:cNvSpPr>
            <a:spLocks noChangeAspect="1"/>
          </p:cNvSpPr>
          <p:nvPr/>
        </p:nvSpPr>
        <p:spPr>
          <a:xfrm>
            <a:off x="3584205" y="4640921"/>
            <a:ext cx="566777" cy="5667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2400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pt-BR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0" name="TextBox 32">
            <a:extLst>
              <a:ext uri="{FF2B5EF4-FFF2-40B4-BE49-F238E27FC236}">
                <a16:creationId xmlns:a16="http://schemas.microsoft.com/office/drawing/2014/main" id="{488B9DD4-73A8-3325-6059-07864CAC5AED}"/>
              </a:ext>
            </a:extLst>
          </p:cNvPr>
          <p:cNvSpPr txBox="1"/>
          <p:nvPr/>
        </p:nvSpPr>
        <p:spPr>
          <a:xfrm>
            <a:off x="4210493" y="1340768"/>
            <a:ext cx="44975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E se a gente estipular uma </a:t>
            </a:r>
            <a:r>
              <a:rPr lang="pt-BR" sz="1600" b="1" dirty="0">
                <a:solidFill>
                  <a:srgbClr val="ED145B"/>
                </a:solidFill>
                <a:latin typeface="Gotham HTF"/>
              </a:rPr>
              <a:t>combinação binária 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para cada símbolo?</a:t>
            </a:r>
          </a:p>
        </p:txBody>
      </p:sp>
      <p:sp>
        <p:nvSpPr>
          <p:cNvPr id="2061" name="TextBox 33">
            <a:extLst>
              <a:ext uri="{FF2B5EF4-FFF2-40B4-BE49-F238E27FC236}">
                <a16:creationId xmlns:a16="http://schemas.microsoft.com/office/drawing/2014/main" id="{185047BB-D3E7-0CDC-5032-2900894C6353}"/>
              </a:ext>
            </a:extLst>
          </p:cNvPr>
          <p:cNvSpPr txBox="1"/>
          <p:nvPr/>
        </p:nvSpPr>
        <p:spPr>
          <a:xfrm>
            <a:off x="4210493" y="2765005"/>
            <a:ext cx="44975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Por exemplo, o Símbolo</a:t>
            </a:r>
            <a:r>
              <a:rPr lang="pt-BR" sz="1600" dirty="0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1600" b="1" dirty="0">
                <a:solidFill>
                  <a:srgbClr val="ED145B"/>
                </a:solidFill>
                <a:latin typeface="Gotham HTF"/>
              </a:rPr>
              <a:t>“A” 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= 0100 0001 -&gt; </a:t>
            </a:r>
            <a:r>
              <a:rPr lang="pt-BR" sz="1600" b="1" dirty="0">
                <a:solidFill>
                  <a:srgbClr val="ED145B"/>
                </a:solidFill>
                <a:latin typeface="Gotham HTF"/>
              </a:rPr>
              <a:t>0x41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 -&gt; 65 decimal </a:t>
            </a:r>
          </a:p>
        </p:txBody>
      </p:sp>
      <p:sp>
        <p:nvSpPr>
          <p:cNvPr id="2062" name="TextBox 34">
            <a:extLst>
              <a:ext uri="{FF2B5EF4-FFF2-40B4-BE49-F238E27FC236}">
                <a16:creationId xmlns:a16="http://schemas.microsoft.com/office/drawing/2014/main" id="{15E139E8-7F61-E914-9C02-CC42C57B31CB}"/>
              </a:ext>
            </a:extLst>
          </p:cNvPr>
          <p:cNvSpPr txBox="1"/>
          <p:nvPr/>
        </p:nvSpPr>
        <p:spPr>
          <a:xfrm>
            <a:off x="4210493" y="4017827"/>
            <a:ext cx="4497572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Mas e como a gente representaria o número </a:t>
            </a:r>
            <a:r>
              <a:rPr lang="pt-BR" sz="1600" b="1" dirty="0">
                <a:solidFill>
                  <a:srgbClr val="ED145B"/>
                </a:solidFill>
                <a:latin typeface="Gotham HTF"/>
              </a:rPr>
              <a:t>“65”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?</a:t>
            </a:r>
          </a:p>
          <a:p>
            <a:pPr defTabSz="685800"/>
            <a:endParaRPr lang="pt-BR" sz="1600" b="1" dirty="0">
              <a:solidFill>
                <a:srgbClr val="ED145B"/>
              </a:solidFill>
              <a:latin typeface="Gotham HTF"/>
            </a:endParaRPr>
          </a:p>
          <a:p>
            <a:pPr defTabSz="685800"/>
            <a:r>
              <a:rPr lang="pt-BR" sz="1600" b="1" dirty="0">
                <a:solidFill>
                  <a:srgbClr val="ED145B"/>
                </a:solidFill>
                <a:latin typeface="Gotham HTF"/>
              </a:rPr>
              <a:t>São dois símbolos “6” e “5”:</a:t>
            </a:r>
          </a:p>
          <a:p>
            <a:pPr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“6” = 0011 0110 -&gt; 0x36 -&gt; 54 decimal</a:t>
            </a:r>
          </a:p>
          <a:p>
            <a:pPr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“5” = 0011 0101 -&gt; 0x35 -&gt; 53 decimal</a:t>
            </a:r>
          </a:p>
          <a:p>
            <a:pPr defTabSz="685800"/>
            <a:endParaRPr lang="pt-BR" sz="1600" dirty="0">
              <a:solidFill>
                <a:prstClr val="black"/>
              </a:solidFill>
              <a:latin typeface="Gotham HTF"/>
            </a:endParaRPr>
          </a:p>
          <a:p>
            <a:pPr defTabSz="685800"/>
            <a:r>
              <a:rPr lang="pt-BR" sz="1600" b="1" dirty="0">
                <a:solidFill>
                  <a:srgbClr val="ED145B"/>
                </a:solidFill>
                <a:latin typeface="Gotham HTF"/>
              </a:rPr>
              <a:t>Portanto “65” = 0x3635</a:t>
            </a:r>
          </a:p>
        </p:txBody>
      </p:sp>
    </p:spTree>
    <p:extLst>
      <p:ext uri="{BB962C8B-B14F-4D97-AF65-F5344CB8AC3E}">
        <p14:creationId xmlns:p14="http://schemas.microsoft.com/office/powerpoint/2010/main" val="284177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Tabela ASCII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A542822A-E491-4164-1778-D05ED8C40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57" y="882444"/>
            <a:ext cx="8299886" cy="50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CC0A6DC-C420-A488-E9BA-2B6EC189E667}"/>
              </a:ext>
            </a:extLst>
          </p:cNvPr>
          <p:cNvSpPr txBox="1"/>
          <p:nvPr/>
        </p:nvSpPr>
        <p:spPr>
          <a:xfrm>
            <a:off x="1217035" y="5975556"/>
            <a:ext cx="6709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/>
              <a:t>Fonte: https://pt.wikipedia.org/wiki/Ficheiro:ASCII-Table-wide.svg</a:t>
            </a:r>
          </a:p>
        </p:txBody>
      </p:sp>
    </p:spTree>
    <p:extLst>
      <p:ext uri="{BB962C8B-B14F-4D97-AF65-F5344CB8AC3E}">
        <p14:creationId xmlns:p14="http://schemas.microsoft.com/office/powerpoint/2010/main" val="12926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 de tabela ASCII</a:t>
            </a:r>
          </a:p>
        </p:txBody>
      </p:sp>
      <p:sp>
        <p:nvSpPr>
          <p:cNvPr id="2" name="Espaço Reservado para Conteúdo 4">
            <a:extLst>
              <a:ext uri="{FF2B5EF4-FFF2-40B4-BE49-F238E27FC236}">
                <a16:creationId xmlns:a16="http://schemas.microsoft.com/office/drawing/2014/main" id="{1B9A84D7-C911-BA58-85FB-E82D0A133E4B}"/>
              </a:ext>
            </a:extLst>
          </p:cNvPr>
          <p:cNvSpPr txBox="1">
            <a:spLocks/>
          </p:cNvSpPr>
          <p:nvPr/>
        </p:nvSpPr>
        <p:spPr>
          <a:xfrm>
            <a:off x="395536" y="972550"/>
            <a:ext cx="8352928" cy="49767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Qual é o código ASCII para o caractere 'A'?</a:t>
            </a:r>
          </a:p>
          <a:p>
            <a:pPr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Qual é o caractere representado pelo código ASCII 97?</a:t>
            </a:r>
          </a:p>
          <a:p>
            <a:pPr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Qual é o código ASCII para o caractere '$'?</a:t>
            </a:r>
          </a:p>
          <a:p>
            <a:pPr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Qual é o código ASCII para o caractere de espaço em branco?</a:t>
            </a:r>
          </a:p>
          <a:p>
            <a:pPr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Quais são os códigos ASCII para os dígitos de 0 a 9?</a:t>
            </a:r>
          </a:p>
          <a:p>
            <a:pPr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Qual é o código ASCII para o caractere de nova linha?</a:t>
            </a:r>
          </a:p>
          <a:p>
            <a:pPr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Quais são os códigos ASCII para as letras maiúsculas de A à Z?</a:t>
            </a:r>
          </a:p>
          <a:p>
            <a:pPr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Qual é o código ASCII para o caractere '%'?</a:t>
            </a:r>
          </a:p>
          <a:p>
            <a:pPr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Qual é o caractere representado pelo código ASCII 115?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Qual é o código ASCII para o caractere '#'?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Qual é o caractere representado pelo código ASCII 83 em minúsculas?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Quais são os códigos ASCII para as letras minúsculas de a à z?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Qual é o código ASCII para o caractere de tabulação (</a:t>
            </a:r>
            <a:r>
              <a:rPr lang="pt-BR" sz="1600" dirty="0" err="1">
                <a:latin typeface="Gotham HTF"/>
              </a:rPr>
              <a:t>tab</a:t>
            </a:r>
            <a:r>
              <a:rPr lang="pt-BR" sz="1600" dirty="0">
                <a:latin typeface="Gotham HTF"/>
              </a:rPr>
              <a:t>)?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Qual é o código ASCII para o caractere '&amp;'?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Qual é o código ASCII para o caractere '9' em vez do valor numérico 9?</a:t>
            </a:r>
          </a:p>
          <a:p>
            <a:pPr>
              <a:buClr>
                <a:srgbClr val="ED145B"/>
              </a:buClr>
              <a:buFont typeface="+mj-lt"/>
              <a:buAutoNum type="arabicPeriod"/>
            </a:pPr>
            <a:endParaRPr lang="pt-BR" sz="1600" dirty="0">
              <a:latin typeface="Gotham HTF"/>
            </a:endParaRPr>
          </a:p>
        </p:txBody>
      </p:sp>
      <p:pic>
        <p:nvPicPr>
          <p:cNvPr id="3" name="Picture 4" descr="Resultado de imagem para nerd vector gif">
            <a:extLst>
              <a:ext uri="{FF2B5EF4-FFF2-40B4-BE49-F238E27FC236}">
                <a16:creationId xmlns:a16="http://schemas.microsoft.com/office/drawing/2014/main" id="{6006503D-A67B-D09A-31D4-66A5273F2E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060848"/>
            <a:ext cx="364840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40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Canais RGB para Imagens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42D1BB-527F-824F-E433-C7C9A7E9D695}"/>
              </a:ext>
            </a:extLst>
          </p:cNvPr>
          <p:cNvSpPr txBox="1"/>
          <p:nvPr/>
        </p:nvSpPr>
        <p:spPr>
          <a:xfrm>
            <a:off x="467543" y="836712"/>
            <a:ext cx="8416635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pt-BR" sz="1400" b="1" dirty="0">
                <a:latin typeface="Gotham HTF"/>
                <a:cs typeface="Gotham HTF Light"/>
              </a:rPr>
              <a:t>Imagem Digital: </a:t>
            </a:r>
            <a:r>
              <a:rPr lang="pt-BR" sz="1400" dirty="0">
                <a:latin typeface="Gotham HTF"/>
                <a:cs typeface="Gotham HTF Light"/>
              </a:rPr>
              <a:t>Representação numérica de uma imagem visual, capturada por uma câmera digital ou digitalizada a partir de uma imagem analógica.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413D5C2F-9D13-D58B-9612-A19BD49BAD62}"/>
              </a:ext>
            </a:extLst>
          </p:cNvPr>
          <p:cNvGrpSpPr/>
          <p:nvPr/>
        </p:nvGrpSpPr>
        <p:grpSpPr>
          <a:xfrm>
            <a:off x="467543" y="1628800"/>
            <a:ext cx="8282906" cy="1997919"/>
            <a:chOff x="467543" y="1919137"/>
            <a:chExt cx="8282906" cy="1997919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0D8A7FD7-61F9-5639-5208-0385C7C71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3" y="2315368"/>
              <a:ext cx="1257648" cy="1257648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C7803D10-030F-CD77-A329-C667B124FEFF}"/>
                </a:ext>
              </a:extLst>
            </p:cNvPr>
            <p:cNvSpPr txBox="1"/>
            <p:nvPr/>
          </p:nvSpPr>
          <p:spPr>
            <a:xfrm>
              <a:off x="1331640" y="1919137"/>
              <a:ext cx="7418809" cy="1997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Clr>
                  <a:srgbClr val="ED265B"/>
                </a:buClr>
                <a:buFont typeface="Wingdings" panose="05000000000000000000" pitchFamily="2" charset="2"/>
                <a:buChar char="v"/>
              </a:pPr>
              <a:r>
                <a:rPr lang="pt-BR" sz="1400" b="1" dirty="0">
                  <a:latin typeface="Gotham HTF"/>
                  <a:cs typeface="Gotham HTF Light"/>
                </a:rPr>
                <a:t>REPRESENTAÇÃO NUMÉRICA? COMO ASSIM !?</a:t>
              </a:r>
              <a:endParaRPr lang="pt-BR" sz="1400" dirty="0">
                <a:latin typeface="Gotham HTF"/>
                <a:cs typeface="Gotham HTF Light"/>
              </a:endParaRPr>
            </a:p>
            <a:p>
              <a:pPr marL="628650" lvl="1" indent="-171450">
                <a:lnSpc>
                  <a:spcPct val="150000"/>
                </a:lnSpc>
                <a:buClr>
                  <a:srgbClr val="ED265B"/>
                </a:buClr>
                <a:buFont typeface="Wingdings" panose="05000000000000000000" pitchFamily="2" charset="2"/>
                <a:buChar char="v"/>
              </a:pPr>
              <a:r>
                <a:rPr lang="pt-BR" sz="1400" dirty="0">
                  <a:latin typeface="Gotham HTF"/>
                  <a:cs typeface="Gotham HTF Light"/>
                </a:rPr>
                <a:t>A imagem digital é composta por pixels;</a:t>
              </a:r>
            </a:p>
            <a:p>
              <a:pPr marL="1085850" lvl="2" indent="-171450">
                <a:lnSpc>
                  <a:spcPct val="150000"/>
                </a:lnSpc>
                <a:buClr>
                  <a:srgbClr val="ED265B"/>
                </a:buClr>
                <a:buFont typeface="Wingdings" panose="05000000000000000000" pitchFamily="2" charset="2"/>
                <a:buChar char="v"/>
              </a:pPr>
              <a:r>
                <a:rPr lang="pt-BR" sz="1400" dirty="0">
                  <a:latin typeface="Gotham HTF"/>
                  <a:cs typeface="Gotham HTF Light"/>
                </a:rPr>
                <a:t>Imagens coloridas são representadas por três canais: R(</a:t>
              </a:r>
              <a:r>
                <a:rPr lang="pt-BR" sz="1400" dirty="0" err="1">
                  <a:latin typeface="Gotham HTF"/>
                  <a:cs typeface="Gotham HTF Light"/>
                </a:rPr>
                <a:t>red</a:t>
              </a:r>
              <a:r>
                <a:rPr lang="pt-BR" sz="1400" dirty="0">
                  <a:latin typeface="Gotham HTF"/>
                  <a:cs typeface="Gotham HTF Light"/>
                </a:rPr>
                <a:t>), G(</a:t>
              </a:r>
              <a:r>
                <a:rPr lang="pt-BR" sz="1400" dirty="0" err="1">
                  <a:latin typeface="Gotham HTF"/>
                  <a:cs typeface="Gotham HTF Light"/>
                </a:rPr>
                <a:t>green</a:t>
              </a:r>
              <a:r>
                <a:rPr lang="pt-BR" sz="1400" dirty="0">
                  <a:latin typeface="Gotham HTF"/>
                  <a:cs typeface="Gotham HTF Light"/>
                </a:rPr>
                <a:t>) e B(blue), sendo que o pixel possui informações sobre as três cores. Exemplo #FF25AB;</a:t>
              </a:r>
            </a:p>
            <a:p>
              <a:pPr marL="1085850" lvl="2" indent="-171450">
                <a:lnSpc>
                  <a:spcPct val="150000"/>
                </a:lnSpc>
                <a:buClr>
                  <a:srgbClr val="ED265B"/>
                </a:buClr>
                <a:buFont typeface="Wingdings" panose="05000000000000000000" pitchFamily="2" charset="2"/>
                <a:buChar char="v"/>
              </a:pPr>
              <a:r>
                <a:rPr lang="pt-BR" sz="1400" dirty="0">
                  <a:latin typeface="Gotham HTF"/>
                  <a:cs typeface="Gotham HTF Light"/>
                </a:rPr>
                <a:t>Imagens em escala de cinza são representadas por um canal e o valor do pixel representa a intensidade luminosa naquele ponto;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A333A7BC-4EE7-ED99-E0F1-3267435F8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717032"/>
            <a:ext cx="3838947" cy="221742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668893F-659D-5C15-77B7-7885C5D69A90}"/>
              </a:ext>
            </a:extLst>
          </p:cNvPr>
          <p:cNvSpPr txBox="1"/>
          <p:nvPr/>
        </p:nvSpPr>
        <p:spPr>
          <a:xfrm>
            <a:off x="434751" y="5959606"/>
            <a:ext cx="4572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" dirty="0"/>
              <a:t>Fonte: https://subscription.packtpub.com/book/all-products/9781789613964/2/ch02lvl1sec15/convolution-on-rgb-images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9F759EC-CF1F-8EA9-5AF1-A82E4D54A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103" y="3638018"/>
            <a:ext cx="4156720" cy="252728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A9B1C6C-88FE-E112-F1D8-E568E288661C}"/>
              </a:ext>
            </a:extLst>
          </p:cNvPr>
          <p:cNvSpPr txBox="1"/>
          <p:nvPr/>
        </p:nvSpPr>
        <p:spPr>
          <a:xfrm>
            <a:off x="4680520" y="6237312"/>
            <a:ext cx="35638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" dirty="0"/>
              <a:t>Fonte: https://www.researchgate.net/figure/Figure-216-A-8-bit-grayscale-image-pixel-value-ranges-between-0-black_fig14_3288284601</a:t>
            </a:r>
          </a:p>
        </p:txBody>
      </p:sp>
    </p:spTree>
    <p:extLst>
      <p:ext uri="{BB962C8B-B14F-4D97-AF65-F5344CB8AC3E}">
        <p14:creationId xmlns:p14="http://schemas.microsoft.com/office/powerpoint/2010/main" val="160177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Representação de vídeo</a:t>
            </a:r>
          </a:p>
        </p:txBody>
      </p:sp>
      <p:pic>
        <p:nvPicPr>
          <p:cNvPr id="4" name="Mídia Online 3" title="Grumpy Cloud FLIPBOOK">
            <a:hlinkClick r:id="" action="ppaction://media"/>
            <a:extLst>
              <a:ext uri="{FF2B5EF4-FFF2-40B4-BE49-F238E27FC236}">
                <a16:creationId xmlns:a16="http://schemas.microsoft.com/office/drawing/2014/main" id="{265E9107-3520-F0BB-40F4-788F7A6AC36F}"/>
              </a:ext>
            </a:extLst>
          </p:cNvPr>
          <p:cNvPicPr>
            <a:picLocks noRot="1" noChangeAspect="1"/>
          </p:cNvPicPr>
          <p:nvPr>
            <a:videoFile r:link="rId1"/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504" y="2132856"/>
            <a:ext cx="5360034" cy="3028419"/>
          </a:xfrm>
          <a:prstGeom prst="rect">
            <a:avLst/>
          </a:prstGeom>
        </p:spPr>
      </p:pic>
      <p:sp>
        <p:nvSpPr>
          <p:cNvPr id="21" name="Rectangle 4">
            <a:extLst>
              <a:ext uri="{FF2B5EF4-FFF2-40B4-BE49-F238E27FC236}">
                <a16:creationId xmlns:a16="http://schemas.microsoft.com/office/drawing/2014/main" id="{07BF52B0-1DF8-AB56-AEDC-63F309A9AA22}"/>
              </a:ext>
            </a:extLst>
          </p:cNvPr>
          <p:cNvSpPr>
            <a:spLocks noChangeAspect="1"/>
          </p:cNvSpPr>
          <p:nvPr/>
        </p:nvSpPr>
        <p:spPr>
          <a:xfrm>
            <a:off x="5721007" y="4327459"/>
            <a:ext cx="468411" cy="468411"/>
          </a:xfrm>
          <a:prstGeom prst="rect">
            <a:avLst/>
          </a:prstGeom>
          <a:solidFill>
            <a:srgbClr val="ED145B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C8C80D53-FA77-D24D-8E9A-92DC4714EC60}"/>
              </a:ext>
            </a:extLst>
          </p:cNvPr>
          <p:cNvSpPr>
            <a:spLocks noChangeAspect="1"/>
          </p:cNvSpPr>
          <p:nvPr/>
        </p:nvSpPr>
        <p:spPr>
          <a:xfrm>
            <a:off x="5721007" y="2305365"/>
            <a:ext cx="468411" cy="468411"/>
          </a:xfrm>
          <a:prstGeom prst="rect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0560F253-28D4-AC31-6D52-67718B963CB7}"/>
              </a:ext>
            </a:extLst>
          </p:cNvPr>
          <p:cNvSpPr>
            <a:spLocks noChangeAspect="1"/>
          </p:cNvSpPr>
          <p:nvPr/>
        </p:nvSpPr>
        <p:spPr>
          <a:xfrm>
            <a:off x="5721007" y="3316412"/>
            <a:ext cx="468411" cy="468411"/>
          </a:xfrm>
          <a:prstGeom prst="rect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63588F28-F483-6440-60B0-A92CE3567031}"/>
              </a:ext>
            </a:extLst>
          </p:cNvPr>
          <p:cNvSpPr txBox="1"/>
          <p:nvPr/>
        </p:nvSpPr>
        <p:spPr>
          <a:xfrm>
            <a:off x="6229292" y="2204864"/>
            <a:ext cx="2914708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85800"/>
            <a:r>
              <a:rPr lang="pt-BR" sz="1500" dirty="0">
                <a:solidFill>
                  <a:prstClr val="black"/>
                </a:solidFill>
                <a:latin typeface="Gotham HTF"/>
              </a:rPr>
              <a:t>Nada mais é que a apresentação de várias imagens digitais na sequência.</a:t>
            </a: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A5A5DCBF-1266-543F-7EEB-0416CF94F77E}"/>
              </a:ext>
            </a:extLst>
          </p:cNvPr>
          <p:cNvSpPr txBox="1"/>
          <p:nvPr/>
        </p:nvSpPr>
        <p:spPr>
          <a:xfrm>
            <a:off x="6229292" y="3215911"/>
            <a:ext cx="2914708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85800"/>
            <a:r>
              <a:rPr lang="pt-BR" sz="1500" dirty="0">
                <a:solidFill>
                  <a:prstClr val="black"/>
                </a:solidFill>
                <a:latin typeface="Gotham HTF"/>
              </a:rPr>
              <a:t>Uma medida comum para apresentação de vídeo digital é a FPS (Frames per </a:t>
            </a:r>
            <a:r>
              <a:rPr lang="pt-BR" sz="1500" dirty="0" err="1">
                <a:solidFill>
                  <a:prstClr val="black"/>
                </a:solidFill>
                <a:latin typeface="Gotham HTF"/>
              </a:rPr>
              <a:t>Second</a:t>
            </a:r>
            <a:r>
              <a:rPr lang="pt-BR" sz="1500" dirty="0">
                <a:solidFill>
                  <a:prstClr val="black"/>
                </a:solidFill>
                <a:latin typeface="Gotham HTF"/>
              </a:rPr>
              <a:t>).</a:t>
            </a: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011CE65C-7D5B-94F9-EC67-A2D90287096B}"/>
              </a:ext>
            </a:extLst>
          </p:cNvPr>
          <p:cNvSpPr txBox="1"/>
          <p:nvPr/>
        </p:nvSpPr>
        <p:spPr>
          <a:xfrm>
            <a:off x="6229292" y="4226958"/>
            <a:ext cx="291470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85800"/>
            <a:r>
              <a:rPr lang="pt-BR" sz="1500" dirty="0">
                <a:solidFill>
                  <a:prstClr val="black"/>
                </a:solidFill>
                <a:latin typeface="Gotham HTF"/>
              </a:rPr>
              <a:t>O vídeo ao lado foi feito com uma câmera digital, que tirou varias fotos por segundo e as colocou em sequência.</a:t>
            </a:r>
          </a:p>
        </p:txBody>
      </p:sp>
    </p:spTree>
    <p:extLst>
      <p:ext uri="{BB962C8B-B14F-4D97-AF65-F5344CB8AC3E}">
        <p14:creationId xmlns:p14="http://schemas.microsoft.com/office/powerpoint/2010/main" val="32390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Engenharia de Software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Edge </a:t>
            </a:r>
            <a:r>
              <a:rPr lang="pt-BR" sz="2000" cap="all" dirty="0" err="1">
                <a:solidFill>
                  <a:srgbClr val="91A3AD"/>
                </a:solidFill>
                <a:latin typeface="Gotham HTF Light"/>
              </a:rPr>
              <a:t>Computing</a:t>
            </a:r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 &amp; Computer Systems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02 – Sistemas de Numeração e Representação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 –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TinkerCAD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445145-AB3F-8021-4E82-CC4CF05D5F47}"/>
              </a:ext>
            </a:extLst>
          </p:cNvPr>
          <p:cNvSpPr txBox="1"/>
          <p:nvPr/>
        </p:nvSpPr>
        <p:spPr>
          <a:xfrm>
            <a:off x="323528" y="1329426"/>
            <a:ext cx="3460609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Gotham HTF"/>
              </a:rPr>
              <a:t>O Objetivo deste laboratório é conhecer o aplicativo </a:t>
            </a:r>
            <a:r>
              <a:rPr lang="pt-BR" dirty="0" err="1">
                <a:latin typeface="Gotham HTF"/>
              </a:rPr>
              <a:t>TinkerCad</a:t>
            </a:r>
            <a:r>
              <a:rPr lang="pt-BR" dirty="0">
                <a:latin typeface="Gotham HTF"/>
              </a:rPr>
              <a:t>, um simulador de circuitos eletrônicos básicos. Usaremos esse simulador como ferramenta para testarmos e avaliarmos nossos projetos, antes de partirmos para a montagem prática, pois “Se no simulador funciona, e na montagem não, então tem algum fio solto...” 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DC0A656-1357-2725-ED9B-AA866689E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1920" y="1472208"/>
            <a:ext cx="5235260" cy="138072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E91381E-8FAB-B576-D848-E5E606D7873A}"/>
              </a:ext>
            </a:extLst>
          </p:cNvPr>
          <p:cNvSpPr txBox="1"/>
          <p:nvPr/>
        </p:nvSpPr>
        <p:spPr>
          <a:xfrm>
            <a:off x="3995936" y="5068911"/>
            <a:ext cx="4828761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Acesse o </a:t>
            </a:r>
            <a:r>
              <a:rPr lang="pt-BR" dirty="0">
                <a:hlinkClick r:id="rId5"/>
              </a:rPr>
              <a:t>https://www.tinkercad.com/</a:t>
            </a:r>
            <a:r>
              <a:rPr lang="pt-BR" dirty="0"/>
              <a:t>, crie uma conta e  vamos montar o nosso primeiro projeto!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CB79A0-2593-E258-EAEA-95118FD0BC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064" y="2987287"/>
            <a:ext cx="2610446" cy="202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8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 – Piscando LED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E2334A5-F079-E3E5-866D-FAE358BFF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97"/>
          <a:stretch/>
        </p:blipFill>
        <p:spPr>
          <a:xfrm rot="5400000">
            <a:off x="3913112" y="2359696"/>
            <a:ext cx="5638255" cy="316835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D5FF3F5-B4A7-9736-62D7-EEC4037750A5}"/>
              </a:ext>
            </a:extLst>
          </p:cNvPr>
          <p:cNvSpPr txBox="1"/>
          <p:nvPr/>
        </p:nvSpPr>
        <p:spPr>
          <a:xfrm>
            <a:off x="175287" y="1124744"/>
            <a:ext cx="4972776" cy="419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Gotham HTF"/>
              </a:rPr>
              <a:t>Agora que temos acesso ao </a:t>
            </a:r>
            <a:r>
              <a:rPr lang="pt-BR" sz="1600" b="1" dirty="0" err="1">
                <a:latin typeface="Gotham HTF"/>
              </a:rPr>
              <a:t>TinkerCad</a:t>
            </a:r>
            <a:r>
              <a:rPr lang="pt-BR" sz="1600" dirty="0">
                <a:latin typeface="Gotham HTF"/>
              </a:rPr>
              <a:t>, vamos montar o nosso primeiro circuito. </a:t>
            </a:r>
            <a:r>
              <a:rPr lang="pt-BR" b="1" dirty="0">
                <a:solidFill>
                  <a:srgbClr val="ED145B"/>
                </a:solidFill>
                <a:latin typeface="Gotham HTF"/>
              </a:rPr>
              <a:t>Um Pisca Led Simples.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latin typeface="Gotham HTF"/>
              </a:rPr>
              <a:t>Nesse projeto vamos conhecer a interface de programação do Arduino e entender um poquinho como o hardware de prototipagem funciona.</a:t>
            </a:r>
          </a:p>
          <a:p>
            <a:pPr>
              <a:lnSpc>
                <a:spcPct val="150000"/>
              </a:lnSpc>
            </a:pPr>
            <a:endParaRPr lang="pt-BR" sz="1600" dirty="0">
              <a:latin typeface="Gotham HTF"/>
            </a:endParaRPr>
          </a:p>
          <a:p>
            <a:r>
              <a:rPr lang="pt-BR" b="1" dirty="0">
                <a:solidFill>
                  <a:srgbClr val="ED145B"/>
                </a:solidFill>
                <a:latin typeface="Gotham HTF"/>
              </a:rPr>
              <a:t>Material necessário: </a:t>
            </a:r>
          </a:p>
          <a:p>
            <a:pPr marL="300038" lvl="1" indent="0">
              <a:buNone/>
            </a:pPr>
            <a:r>
              <a:rPr lang="pt-BR" sz="1600" dirty="0">
                <a:latin typeface="Gotham HTF"/>
              </a:rPr>
              <a:t>• 1 Arduino;</a:t>
            </a:r>
          </a:p>
          <a:p>
            <a:pPr marL="300038" lvl="1" indent="0">
              <a:buNone/>
            </a:pPr>
            <a:r>
              <a:rPr lang="pt-BR" sz="1600" dirty="0">
                <a:latin typeface="Gotham HTF"/>
              </a:rPr>
              <a:t>• 1 Resistor de 150;</a:t>
            </a:r>
          </a:p>
          <a:p>
            <a:pPr marL="300038" lvl="1" indent="0">
              <a:buNone/>
            </a:pPr>
            <a:r>
              <a:rPr lang="pt-BR" sz="1600" dirty="0">
                <a:latin typeface="Gotham HTF"/>
              </a:rPr>
              <a:t>• 1 Led (qualquer cor);</a:t>
            </a:r>
          </a:p>
          <a:p>
            <a:pPr marL="300038" lvl="1" indent="0">
              <a:buNone/>
            </a:pPr>
            <a:r>
              <a:rPr lang="pt-BR" sz="1600" dirty="0">
                <a:latin typeface="Gotham HTF"/>
              </a:rPr>
              <a:t>• 1 Protoboard;</a:t>
            </a:r>
          </a:p>
          <a:p>
            <a:pPr marL="300038" lvl="1" indent="0">
              <a:buNone/>
            </a:pPr>
            <a:r>
              <a:rPr lang="pt-BR" sz="1600" dirty="0">
                <a:latin typeface="Gotham HTF"/>
              </a:rPr>
              <a:t> • Jumpers </a:t>
            </a:r>
            <a:r>
              <a:rPr lang="pt-BR" sz="1600" dirty="0" err="1">
                <a:latin typeface="Gotham HTF"/>
              </a:rPr>
              <a:t>cables</a:t>
            </a:r>
            <a:r>
              <a:rPr lang="pt-BR" sz="1600" dirty="0">
                <a:latin typeface="Gotham HTF"/>
              </a:rPr>
              <a:t>.</a:t>
            </a:r>
          </a:p>
          <a:p>
            <a:pPr>
              <a:lnSpc>
                <a:spcPct val="150000"/>
              </a:lnSpc>
            </a:pPr>
            <a:endParaRPr lang="pt-BR" sz="1600" dirty="0">
              <a:latin typeface="Gotham HTF"/>
            </a:endParaRPr>
          </a:p>
        </p:txBody>
      </p:sp>
      <p:pic>
        <p:nvPicPr>
          <p:cNvPr id="5" name="Picture 4" descr="Resultado de imagem para nerd vector gif">
            <a:extLst>
              <a:ext uri="{FF2B5EF4-FFF2-40B4-BE49-F238E27FC236}">
                <a16:creationId xmlns:a16="http://schemas.microsoft.com/office/drawing/2014/main" id="{78607E51-B219-D545-245B-BD1A14C10F0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54366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9164E0E-71DD-712E-CB65-47B67DA1BC12}"/>
              </a:ext>
            </a:extLst>
          </p:cNvPr>
          <p:cNvSpPr txBox="1"/>
          <p:nvPr/>
        </p:nvSpPr>
        <p:spPr>
          <a:xfrm>
            <a:off x="247295" y="5309807"/>
            <a:ext cx="2740529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ED145B"/>
                </a:solidFill>
                <a:latin typeface="Gotham HTF"/>
              </a:rPr>
              <a:t>Link</a:t>
            </a:r>
            <a:r>
              <a:rPr lang="pt-BR" sz="1600" dirty="0">
                <a:latin typeface="Gotham HTF"/>
              </a:rPr>
              <a:t>: </a:t>
            </a:r>
            <a:r>
              <a:rPr lang="pt-BR" sz="1600" dirty="0">
                <a:latin typeface="Gotham HTF"/>
                <a:hlinkClick r:id="rId5"/>
              </a:rPr>
              <a:t>Projeto 01 – LED </a:t>
            </a:r>
            <a:r>
              <a:rPr lang="pt-BR" sz="1600" dirty="0" err="1">
                <a:latin typeface="Gotham HTF"/>
                <a:hlinkClick r:id="rId5"/>
              </a:rPr>
              <a:t>Flasher</a:t>
            </a:r>
            <a:endParaRPr lang="pt-BR" sz="16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42625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o Hardware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0CEF990-BD19-B50F-8D20-E0BD5843A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97"/>
          <a:stretch/>
        </p:blipFill>
        <p:spPr>
          <a:xfrm>
            <a:off x="1043608" y="1556792"/>
            <a:ext cx="7175961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4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943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o Hardware – Protoboard – Matriz de Contatos Elétricos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06A117-7E2D-2BA2-EF7D-2ADCF3C78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9" y="2071032"/>
            <a:ext cx="5498060" cy="3590216"/>
          </a:xfrm>
          <a:prstGeom prst="rect">
            <a:avLst/>
          </a:prstGeom>
        </p:spPr>
      </p:pic>
      <p:grpSp>
        <p:nvGrpSpPr>
          <p:cNvPr id="29" name="Group 5">
            <a:extLst>
              <a:ext uri="{FF2B5EF4-FFF2-40B4-BE49-F238E27FC236}">
                <a16:creationId xmlns:a16="http://schemas.microsoft.com/office/drawing/2014/main" id="{AB944ACC-AC20-C8C5-BC18-A1C0DAF3DE00}"/>
              </a:ext>
            </a:extLst>
          </p:cNvPr>
          <p:cNvGrpSpPr/>
          <p:nvPr/>
        </p:nvGrpSpPr>
        <p:grpSpPr>
          <a:xfrm>
            <a:off x="5645224" y="5176982"/>
            <a:ext cx="3384375" cy="827290"/>
            <a:chOff x="638716" y="5204487"/>
            <a:chExt cx="10971393" cy="1103053"/>
          </a:xfrm>
        </p:grpSpPr>
        <p:sp>
          <p:nvSpPr>
            <p:cNvPr id="30" name="Rectangle 9">
              <a:extLst>
                <a:ext uri="{FF2B5EF4-FFF2-40B4-BE49-F238E27FC236}">
                  <a16:creationId xmlns:a16="http://schemas.microsoft.com/office/drawing/2014/main" id="{B0DC805B-60C5-AFAC-1907-3912BE33D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4" y="5204487"/>
              <a:ext cx="10231685" cy="11030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>
                <a:lnSpc>
                  <a:spcPct val="150000"/>
                </a:lnSpc>
                <a:buClr>
                  <a:srgbClr val="ED145B"/>
                </a:buClr>
              </a:pPr>
              <a:r>
                <a:rPr lang="en-US" sz="1200" dirty="0">
                  <a:solidFill>
                    <a:schemeClr val="tx1"/>
                  </a:solidFill>
                  <a:latin typeface="Gotham HTF"/>
                  <a:cs typeface="Gotham HTF Light"/>
                </a:rPr>
                <a:t>As </a:t>
              </a:r>
              <a:r>
                <a:rPr lang="en-US" sz="1200" dirty="0" err="1">
                  <a:solidFill>
                    <a:schemeClr val="tx1"/>
                  </a:solidFill>
                  <a:latin typeface="Gotham HTF"/>
                  <a:cs typeface="Gotham HTF Light"/>
                </a:rPr>
                <a:t>linhas</a:t>
              </a:r>
              <a:r>
                <a:rPr lang="en-US" sz="1200" dirty="0">
                  <a:solidFill>
                    <a:schemeClr val="tx1"/>
                  </a:solidFill>
                  <a:latin typeface="Gotham HTF"/>
                  <a:cs typeface="Gotham HTF Light"/>
                </a:rPr>
                <a:t> F,G,H,I e J </a:t>
              </a:r>
              <a:r>
                <a:rPr lang="en-US" sz="1200" dirty="0" err="1">
                  <a:solidFill>
                    <a:schemeClr val="tx1"/>
                  </a:solidFill>
                  <a:latin typeface="Gotham HTF"/>
                  <a:cs typeface="Gotham HTF Light"/>
                </a:rPr>
                <a:t>seguem</a:t>
              </a:r>
              <a:r>
                <a:rPr lang="en-US" sz="1200" dirty="0">
                  <a:solidFill>
                    <a:schemeClr val="tx1"/>
                  </a:solidFill>
                  <a:latin typeface="Gotham HTF"/>
                  <a:cs typeface="Gotham HTF Light"/>
                </a:rPr>
                <a:t> o </a:t>
              </a:r>
              <a:r>
                <a:rPr lang="en-US" sz="1200" dirty="0" err="1">
                  <a:solidFill>
                    <a:schemeClr val="tx1"/>
                  </a:solidFill>
                  <a:latin typeface="Gotham HTF"/>
                  <a:cs typeface="Gotham HTF Light"/>
                </a:rPr>
                <a:t>mesmo</a:t>
              </a:r>
              <a:r>
                <a:rPr lang="en-US" sz="1200" dirty="0">
                  <a:solidFill>
                    <a:schemeClr val="tx1"/>
                  </a:solidFill>
                  <a:latin typeface="Gotham HTF"/>
                  <a:cs typeface="Gotham HTF Light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Gotham HTF"/>
                  <a:cs typeface="Gotham HTF Light"/>
                </a:rPr>
                <a:t>padrão</a:t>
              </a:r>
              <a:r>
                <a:rPr lang="en-US" sz="1200" dirty="0">
                  <a:solidFill>
                    <a:schemeClr val="tx1"/>
                  </a:solidFill>
                  <a:latin typeface="Gotham HTF"/>
                  <a:cs typeface="Gotham HTF Light"/>
                </a:rPr>
                <a:t>, com a </a:t>
              </a:r>
              <a:r>
                <a:rPr lang="en-US" sz="1200" dirty="0" err="1">
                  <a:solidFill>
                    <a:schemeClr val="tx1"/>
                  </a:solidFill>
                  <a:latin typeface="Gotham HTF"/>
                  <a:cs typeface="Gotham HTF Light"/>
                </a:rPr>
                <a:t>diferença</a:t>
              </a:r>
              <a:r>
                <a:rPr lang="en-US" sz="1200" dirty="0">
                  <a:solidFill>
                    <a:schemeClr val="tx1"/>
                  </a:solidFill>
                  <a:latin typeface="Gotham HTF"/>
                  <a:cs typeface="Gotham HTF Light"/>
                </a:rPr>
                <a:t> que </a:t>
              </a:r>
              <a:r>
                <a:rPr lang="en-US" sz="1200" b="1" dirty="0" err="1">
                  <a:solidFill>
                    <a:srgbClr val="ED145B"/>
                  </a:solidFill>
                  <a:latin typeface="Gotham HTF"/>
                  <a:cs typeface="Gotham HTF Light"/>
                </a:rPr>
                <a:t>não</a:t>
              </a:r>
              <a:r>
                <a:rPr lang="en-US" sz="1200" b="1" dirty="0">
                  <a:solidFill>
                    <a:srgbClr val="ED145B"/>
                  </a:solidFill>
                  <a:latin typeface="Gotham HTF"/>
                  <a:cs typeface="Gotham HTF Light"/>
                </a:rPr>
                <a:t> </a:t>
              </a:r>
              <a:r>
                <a:rPr lang="en-US" sz="1200" b="1" dirty="0" err="1">
                  <a:solidFill>
                    <a:srgbClr val="ED145B"/>
                  </a:solidFill>
                  <a:latin typeface="Gotham HTF"/>
                  <a:cs typeface="Gotham HTF Light"/>
                </a:rPr>
                <a:t>falam</a:t>
              </a:r>
              <a:r>
                <a:rPr lang="en-US" sz="1200" b="1" dirty="0">
                  <a:solidFill>
                    <a:srgbClr val="ED145B"/>
                  </a:solidFill>
                  <a:latin typeface="Gotham HTF"/>
                  <a:cs typeface="Gotham HTF Light"/>
                </a:rPr>
                <a:t> com a </a:t>
              </a:r>
              <a:r>
                <a:rPr lang="en-US" sz="1200" b="1" dirty="0" err="1">
                  <a:solidFill>
                    <a:srgbClr val="ED145B"/>
                  </a:solidFill>
                  <a:latin typeface="Gotham HTF"/>
                  <a:cs typeface="Gotham HTF Light"/>
                </a:rPr>
                <a:t>coluna</a:t>
              </a:r>
              <a:r>
                <a:rPr lang="en-US" sz="1200" b="1" dirty="0">
                  <a:solidFill>
                    <a:srgbClr val="ED145B"/>
                  </a:solidFill>
                  <a:latin typeface="Gotham HTF"/>
                  <a:cs typeface="Gotham HTF Light"/>
                </a:rPr>
                <a:t> de </a:t>
              </a:r>
              <a:r>
                <a:rPr lang="en-US" sz="1200" b="1" dirty="0" err="1">
                  <a:solidFill>
                    <a:srgbClr val="ED145B"/>
                  </a:solidFill>
                  <a:latin typeface="Gotham HTF"/>
                  <a:cs typeface="Gotham HTF Light"/>
                </a:rPr>
                <a:t>cima</a:t>
              </a:r>
              <a:r>
                <a:rPr lang="en-US" sz="1200" dirty="0">
                  <a:solidFill>
                    <a:schemeClr val="tx1"/>
                  </a:solidFill>
                  <a:latin typeface="Gotham HTF"/>
                  <a:cs typeface="Gotham HTF Light"/>
                </a:rPr>
                <a:t>.</a:t>
              </a:r>
            </a:p>
          </p:txBody>
        </p:sp>
        <p:sp>
          <p:nvSpPr>
            <p:cNvPr id="31" name="Pentagon 33">
              <a:extLst>
                <a:ext uri="{FF2B5EF4-FFF2-40B4-BE49-F238E27FC236}">
                  <a16:creationId xmlns:a16="http://schemas.microsoft.com/office/drawing/2014/main" id="{553D77E1-B5DB-463A-445C-29449F2A7D85}"/>
                </a:ext>
              </a:extLst>
            </p:cNvPr>
            <p:cNvSpPr/>
            <p:nvPr/>
          </p:nvSpPr>
          <p:spPr bwMode="auto">
            <a:xfrm>
              <a:off x="638716" y="5211511"/>
              <a:ext cx="1046053" cy="1096027"/>
            </a:xfrm>
            <a:prstGeom prst="homePlate">
              <a:avLst>
                <a:gd name="adj" fmla="val 2732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2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8A21F782-998E-67B3-734A-E32D1D8C2A11}"/>
              </a:ext>
            </a:extLst>
          </p:cNvPr>
          <p:cNvGrpSpPr/>
          <p:nvPr/>
        </p:nvGrpSpPr>
        <p:grpSpPr>
          <a:xfrm>
            <a:off x="5652120" y="1573808"/>
            <a:ext cx="3384376" cy="868685"/>
            <a:chOff x="5652120" y="1700808"/>
            <a:chExt cx="3384376" cy="868685"/>
          </a:xfrm>
        </p:grpSpPr>
        <p:grpSp>
          <p:nvGrpSpPr>
            <p:cNvPr id="32" name="Group 2">
              <a:extLst>
                <a:ext uri="{FF2B5EF4-FFF2-40B4-BE49-F238E27FC236}">
                  <a16:creationId xmlns:a16="http://schemas.microsoft.com/office/drawing/2014/main" id="{AF692283-1BC7-8968-B8E9-337A56627E44}"/>
                </a:ext>
              </a:extLst>
            </p:cNvPr>
            <p:cNvGrpSpPr/>
            <p:nvPr/>
          </p:nvGrpSpPr>
          <p:grpSpPr>
            <a:xfrm>
              <a:off x="5652120" y="1700808"/>
              <a:ext cx="3384376" cy="835059"/>
              <a:chOff x="638714" y="1308295"/>
              <a:chExt cx="10971395" cy="1113412"/>
            </a:xfrm>
          </p:grpSpPr>
          <p:sp>
            <p:nvSpPr>
              <p:cNvPr id="33" name="Rectangle 78">
                <a:extLst>
                  <a:ext uri="{FF2B5EF4-FFF2-40B4-BE49-F238E27FC236}">
                    <a16:creationId xmlns:a16="http://schemas.microsoft.com/office/drawing/2014/main" id="{54AD3591-AA53-7116-9614-4E3B296CB22E}"/>
                  </a:ext>
                </a:extLst>
              </p:cNvPr>
              <p:cNvSpPr/>
              <p:nvPr/>
            </p:nvSpPr>
            <p:spPr bwMode="auto">
              <a:xfrm>
                <a:off x="1378424" y="1308295"/>
                <a:ext cx="10231685" cy="11030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tIns="0" rIns="0" bIns="0" rtlCol="0" anchor="ctr"/>
              <a:lstStyle/>
              <a:p>
                <a:pPr>
                  <a:lnSpc>
                    <a:spcPct val="150000"/>
                  </a:lnSpc>
                  <a:buClr>
                    <a:srgbClr val="ED145B"/>
                  </a:buClr>
                </a:pP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A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linha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200" b="1" dirty="0" err="1">
                    <a:solidFill>
                      <a:srgbClr val="FF0000"/>
                    </a:solidFill>
                    <a:latin typeface="Gotham HTF"/>
                    <a:cs typeface="Gotham HTF Light"/>
                  </a:rPr>
                  <a:t>Vermelha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é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toda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interligada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e serve para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ligar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o </a:t>
                </a:r>
                <a:r>
                  <a:rPr lang="en-US" sz="1200" b="1" dirty="0" err="1">
                    <a:solidFill>
                      <a:srgbClr val="FF0000"/>
                    </a:solidFill>
                    <a:latin typeface="Gotham HTF"/>
                    <a:cs typeface="Gotham HTF Light"/>
                  </a:rPr>
                  <a:t>Positivo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da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fonte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de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alimentação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: VCC, VDD, 3.3V, 5V, 12V, +</a:t>
                </a:r>
              </a:p>
            </p:txBody>
          </p:sp>
          <p:sp>
            <p:nvSpPr>
              <p:cNvPr id="34" name="Pentagon 26">
                <a:extLst>
                  <a:ext uri="{FF2B5EF4-FFF2-40B4-BE49-F238E27FC236}">
                    <a16:creationId xmlns:a16="http://schemas.microsoft.com/office/drawing/2014/main" id="{581FEF88-9F06-7087-5979-21D65759208F}"/>
                  </a:ext>
                </a:extLst>
              </p:cNvPr>
              <p:cNvSpPr/>
              <p:nvPr/>
            </p:nvSpPr>
            <p:spPr bwMode="auto">
              <a:xfrm>
                <a:off x="638714" y="1308295"/>
                <a:ext cx="1075482" cy="1113412"/>
              </a:xfrm>
              <a:prstGeom prst="homePlate">
                <a:avLst>
                  <a:gd name="adj" fmla="val 27321"/>
                </a:avLst>
              </a:prstGeom>
              <a:solidFill>
                <a:srgbClr val="AA2B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1200" b="1" kern="0" dirty="0">
                  <a:solidFill>
                    <a:schemeClr val="tx1"/>
                  </a:solidFill>
                  <a:latin typeface="Gotham HTF"/>
                </a:endParaRPr>
              </a:p>
            </p:txBody>
          </p:sp>
        </p:grpSp>
        <p:cxnSp>
          <p:nvCxnSpPr>
            <p:cNvPr id="41" name="Straight Connector 14">
              <a:extLst>
                <a:ext uri="{FF2B5EF4-FFF2-40B4-BE49-F238E27FC236}">
                  <a16:creationId xmlns:a16="http://schemas.microsoft.com/office/drawing/2014/main" id="{3CED3924-EA76-47BE-50AA-31F07E1B9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2120" y="2559309"/>
              <a:ext cx="3384375" cy="10184"/>
            </a:xfrm>
            <a:prstGeom prst="line">
              <a:avLst/>
            </a:prstGeom>
            <a:ln w="3175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Agrupar 104">
            <a:extLst>
              <a:ext uri="{FF2B5EF4-FFF2-40B4-BE49-F238E27FC236}">
                <a16:creationId xmlns:a16="http://schemas.microsoft.com/office/drawing/2014/main" id="{5E519D42-AC71-DCAB-ABDE-373987D71978}"/>
              </a:ext>
            </a:extLst>
          </p:cNvPr>
          <p:cNvGrpSpPr/>
          <p:nvPr/>
        </p:nvGrpSpPr>
        <p:grpSpPr>
          <a:xfrm>
            <a:off x="5652120" y="2779536"/>
            <a:ext cx="3384376" cy="862445"/>
            <a:chOff x="5652120" y="2780928"/>
            <a:chExt cx="3384376" cy="862445"/>
          </a:xfrm>
        </p:grpSpPr>
        <p:grpSp>
          <p:nvGrpSpPr>
            <p:cNvPr id="38" name="Group 3">
              <a:extLst>
                <a:ext uri="{FF2B5EF4-FFF2-40B4-BE49-F238E27FC236}">
                  <a16:creationId xmlns:a16="http://schemas.microsoft.com/office/drawing/2014/main" id="{A494C7C5-B105-EB23-0568-0792DE2430ED}"/>
                </a:ext>
              </a:extLst>
            </p:cNvPr>
            <p:cNvGrpSpPr/>
            <p:nvPr/>
          </p:nvGrpSpPr>
          <p:grpSpPr>
            <a:xfrm>
              <a:off x="5652120" y="2780928"/>
              <a:ext cx="3384376" cy="828819"/>
              <a:chOff x="638714" y="2617801"/>
              <a:chExt cx="10971395" cy="1105092"/>
            </a:xfrm>
          </p:grpSpPr>
          <p:sp>
            <p:nvSpPr>
              <p:cNvPr id="39" name="Rectangle 66">
                <a:extLst>
                  <a:ext uri="{FF2B5EF4-FFF2-40B4-BE49-F238E27FC236}">
                    <a16:creationId xmlns:a16="http://schemas.microsoft.com/office/drawing/2014/main" id="{D8DDA9FA-990D-057E-0C6F-B55610B1E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8424" y="2619839"/>
                <a:ext cx="10231685" cy="11030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Ins="432000" rtlCol="0" anchor="ctr">
                <a:noAutofit/>
              </a:bodyPr>
              <a:lstStyle/>
              <a:p>
                <a:pPr>
                  <a:lnSpc>
                    <a:spcPct val="150000"/>
                  </a:lnSpc>
                  <a:buClr>
                    <a:srgbClr val="ED145B"/>
                  </a:buClr>
                </a:pP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A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linha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200" b="1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Preta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é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toda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interligada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e serve para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ligar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o </a:t>
                </a:r>
                <a:r>
                  <a:rPr lang="en-US" sz="1200" b="1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Negativo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da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fonte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de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alimentação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: GND, VSS, 0V, Terra, - </a:t>
                </a:r>
              </a:p>
            </p:txBody>
          </p:sp>
          <p:sp>
            <p:nvSpPr>
              <p:cNvPr id="40" name="Pentagon 19">
                <a:extLst>
                  <a:ext uri="{FF2B5EF4-FFF2-40B4-BE49-F238E27FC236}">
                    <a16:creationId xmlns:a16="http://schemas.microsoft.com/office/drawing/2014/main" id="{DD5615E4-A56B-DF3A-91B8-54A8CB450AB5}"/>
                  </a:ext>
                </a:extLst>
              </p:cNvPr>
              <p:cNvSpPr/>
              <p:nvPr/>
            </p:nvSpPr>
            <p:spPr bwMode="auto">
              <a:xfrm>
                <a:off x="638714" y="2617801"/>
                <a:ext cx="1088601" cy="1105092"/>
              </a:xfrm>
              <a:prstGeom prst="homePlate">
                <a:avLst>
                  <a:gd name="adj" fmla="val 27321"/>
                </a:avLst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1200" b="1" kern="0" dirty="0">
                  <a:solidFill>
                    <a:schemeClr val="tx1"/>
                  </a:solidFill>
                  <a:latin typeface="Gotham HTF"/>
                </a:endParaRPr>
              </a:p>
            </p:txBody>
          </p:sp>
        </p:grpSp>
        <p:cxnSp>
          <p:nvCxnSpPr>
            <p:cNvPr id="42" name="Straight Connector 15">
              <a:extLst>
                <a:ext uri="{FF2B5EF4-FFF2-40B4-BE49-F238E27FC236}">
                  <a16:creationId xmlns:a16="http://schemas.microsoft.com/office/drawing/2014/main" id="{F59EEB52-85D8-1385-CDF0-480F9FA3C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2120" y="3633189"/>
              <a:ext cx="3384375" cy="10184"/>
            </a:xfrm>
            <a:prstGeom prst="line">
              <a:avLst/>
            </a:prstGeom>
            <a:ln w="3175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625C93F1-971E-D37B-D203-7F7BCDECF348}"/>
              </a:ext>
            </a:extLst>
          </p:cNvPr>
          <p:cNvGrpSpPr/>
          <p:nvPr/>
        </p:nvGrpSpPr>
        <p:grpSpPr>
          <a:xfrm>
            <a:off x="5652120" y="3979024"/>
            <a:ext cx="3384376" cy="860916"/>
            <a:chOff x="5652120" y="3917074"/>
            <a:chExt cx="3384376" cy="860916"/>
          </a:xfrm>
        </p:grpSpPr>
        <p:grpSp>
          <p:nvGrpSpPr>
            <p:cNvPr id="35" name="Group 4">
              <a:extLst>
                <a:ext uri="{FF2B5EF4-FFF2-40B4-BE49-F238E27FC236}">
                  <a16:creationId xmlns:a16="http://schemas.microsoft.com/office/drawing/2014/main" id="{61ED0153-68F3-30E6-276F-99B32A00A868}"/>
                </a:ext>
              </a:extLst>
            </p:cNvPr>
            <p:cNvGrpSpPr/>
            <p:nvPr/>
          </p:nvGrpSpPr>
          <p:grpSpPr>
            <a:xfrm>
              <a:off x="5652121" y="3917074"/>
              <a:ext cx="3384375" cy="827290"/>
              <a:chOff x="638716" y="3918987"/>
              <a:chExt cx="10971393" cy="1103053"/>
            </a:xfrm>
          </p:grpSpPr>
          <p:sp>
            <p:nvSpPr>
              <p:cNvPr id="36" name="Rectangle 57">
                <a:extLst>
                  <a:ext uri="{FF2B5EF4-FFF2-40B4-BE49-F238E27FC236}">
                    <a16:creationId xmlns:a16="http://schemas.microsoft.com/office/drawing/2014/main" id="{694E7CFB-BD29-4F34-7609-AFA61727A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8424" y="3918987"/>
                <a:ext cx="10231685" cy="11030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Ins="432000" rtlCol="0" anchor="ctr">
                <a:noAutofit/>
              </a:bodyPr>
              <a:lstStyle/>
              <a:p>
                <a:pPr>
                  <a:lnSpc>
                    <a:spcPct val="150000"/>
                  </a:lnSpc>
                  <a:buClr>
                    <a:srgbClr val="ED145B"/>
                  </a:buClr>
                </a:pP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As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linhas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A, B, C, D e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E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estão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ligadas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na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200" b="1" dirty="0">
                    <a:solidFill>
                      <a:srgbClr val="ED145B"/>
                    </a:solidFill>
                    <a:latin typeface="Gotham HTF"/>
                    <a:cs typeface="Gotham HTF Light"/>
                  </a:rPr>
                  <a:t>VERTICAL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,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em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forma de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colunas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, e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uma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200" b="1" dirty="0" err="1">
                    <a:solidFill>
                      <a:srgbClr val="ED145B"/>
                    </a:solidFill>
                    <a:latin typeface="Gotham HTF"/>
                    <a:cs typeface="Gotham HTF Light"/>
                  </a:rPr>
                  <a:t>coluna</a:t>
                </a:r>
                <a:r>
                  <a:rPr lang="en-US" sz="1200" b="1" dirty="0">
                    <a:solidFill>
                      <a:srgbClr val="ED145B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200" b="1" dirty="0" err="1">
                    <a:solidFill>
                      <a:srgbClr val="ED145B"/>
                    </a:solidFill>
                    <a:latin typeface="Gotham HTF"/>
                    <a:cs typeface="Gotham HTF Light"/>
                  </a:rPr>
                  <a:t>não</a:t>
                </a:r>
                <a:r>
                  <a:rPr lang="en-US" sz="1200" b="1" dirty="0">
                    <a:solidFill>
                      <a:srgbClr val="ED145B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200" b="1" dirty="0" err="1">
                    <a:solidFill>
                      <a:srgbClr val="ED145B"/>
                    </a:solidFill>
                    <a:latin typeface="Gotham HTF"/>
                    <a:cs typeface="Gotham HTF Light"/>
                  </a:rPr>
                  <a:t>fala</a:t>
                </a:r>
                <a:r>
                  <a:rPr lang="en-US" sz="1200" b="1" dirty="0">
                    <a:solidFill>
                      <a:srgbClr val="ED145B"/>
                    </a:solidFill>
                    <a:latin typeface="Gotham HTF"/>
                    <a:cs typeface="Gotham HTF Light"/>
                  </a:rPr>
                  <a:t> com a </a:t>
                </a:r>
                <a:r>
                  <a:rPr lang="en-US" sz="1200" b="1" dirty="0" err="1">
                    <a:solidFill>
                      <a:srgbClr val="ED145B"/>
                    </a:solidFill>
                    <a:latin typeface="Gotham HTF"/>
                    <a:cs typeface="Gotham HTF Light"/>
                  </a:rPr>
                  <a:t>outra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.</a:t>
                </a:r>
              </a:p>
            </p:txBody>
          </p:sp>
          <p:sp>
            <p:nvSpPr>
              <p:cNvPr id="37" name="Pentagon 33">
                <a:extLst>
                  <a:ext uri="{FF2B5EF4-FFF2-40B4-BE49-F238E27FC236}">
                    <a16:creationId xmlns:a16="http://schemas.microsoft.com/office/drawing/2014/main" id="{42D98775-28D4-A7DE-177A-9C9DE71BEE6D}"/>
                  </a:ext>
                </a:extLst>
              </p:cNvPr>
              <p:cNvSpPr/>
              <p:nvPr/>
            </p:nvSpPr>
            <p:spPr bwMode="auto">
              <a:xfrm>
                <a:off x="638716" y="3926011"/>
                <a:ext cx="1046053" cy="1096027"/>
              </a:xfrm>
              <a:prstGeom prst="homePlate">
                <a:avLst>
                  <a:gd name="adj" fmla="val 2732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1200" b="1" kern="0" dirty="0">
                  <a:solidFill>
                    <a:schemeClr val="tx1"/>
                  </a:solidFill>
                  <a:latin typeface="Gotham HTF"/>
                </a:endParaRPr>
              </a:p>
            </p:txBody>
          </p:sp>
        </p:grpSp>
        <p:cxnSp>
          <p:nvCxnSpPr>
            <p:cNvPr id="43" name="Straight Connector 16">
              <a:extLst>
                <a:ext uri="{FF2B5EF4-FFF2-40B4-BE49-F238E27FC236}">
                  <a16:creationId xmlns:a16="http://schemas.microsoft.com/office/drawing/2014/main" id="{0C85C43D-AD6C-4104-7C57-1CF0CBEC6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2120" y="4767806"/>
              <a:ext cx="3384375" cy="10184"/>
            </a:xfrm>
            <a:prstGeom prst="line">
              <a:avLst/>
            </a:prstGeom>
            <a:ln w="3175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668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943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o Hardware – Protoboard – Matriz de Contatos Elétricos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343AD6-5F52-D698-6D5E-C3A042A18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897" y="2420888"/>
            <a:ext cx="4394199" cy="3702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374AC27-B314-530E-5886-12845855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76147" y="2832056"/>
            <a:ext cx="4378718" cy="285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7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75FDD8-DB03-4BD3-DAD9-68C21AEB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25</a:t>
            </a:fld>
            <a:endParaRPr lang="pt-BR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D7D0C0F-AECF-AD72-9E52-3E266CEC0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660" y="1556792"/>
            <a:ext cx="1217030" cy="184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060BB0D-499E-7C9D-F55E-311EA654F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019" y="1652341"/>
            <a:ext cx="2516670" cy="165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DC3C6B50-C143-9F57-4730-2B908A6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739" y="1652342"/>
            <a:ext cx="2575727" cy="184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F9C31B9-FD2D-97BA-A564-121AC3B5E2E3}"/>
              </a:ext>
            </a:extLst>
          </p:cNvPr>
          <p:cNvSpPr txBox="1">
            <a:spLocks/>
          </p:cNvSpPr>
          <p:nvPr/>
        </p:nvSpPr>
        <p:spPr>
          <a:xfrm>
            <a:off x="249490" y="1916832"/>
            <a:ext cx="1868342" cy="130735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pt-BR" sz="2250" dirty="0">
                <a:solidFill>
                  <a:schemeClr val="tx1"/>
                </a:solidFill>
                <a:latin typeface="Gotham HTF"/>
              </a:rPr>
              <a:t>O “</a:t>
            </a:r>
            <a:r>
              <a:rPr lang="pt-BR" sz="2250" b="1" dirty="0">
                <a:solidFill>
                  <a:srgbClr val="ED145B"/>
                </a:solidFill>
                <a:latin typeface="Gotham HTF"/>
              </a:rPr>
              <a:t>LED</a:t>
            </a:r>
            <a:r>
              <a:rPr lang="pt-BR" sz="2250" b="1" dirty="0">
                <a:solidFill>
                  <a:schemeClr val="tx1"/>
                </a:solidFill>
                <a:latin typeface="Gotham HTF"/>
              </a:rPr>
              <a:t>”</a:t>
            </a:r>
            <a:r>
              <a:rPr lang="pt-BR" sz="2250" dirty="0">
                <a:solidFill>
                  <a:schemeClr val="tx1"/>
                </a:solidFill>
                <a:latin typeface="Gotham HTF"/>
              </a:rPr>
              <a:t> é um  dispositivo emissor de luz</a:t>
            </a:r>
          </a:p>
          <a:p>
            <a:pPr algn="l"/>
            <a:endParaRPr lang="pt-BR" sz="2250" dirty="0">
              <a:solidFill>
                <a:schemeClr val="tx1"/>
              </a:solidFill>
              <a:latin typeface="Gotham HTF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0B1FC322-31B3-C438-C55D-EED3B1D1DF61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o Hardware – LED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D86D057-C845-26B4-E37E-894D9F2CBEF8}"/>
              </a:ext>
            </a:extLst>
          </p:cNvPr>
          <p:cNvGrpSpPr/>
          <p:nvPr/>
        </p:nvGrpSpPr>
        <p:grpSpPr>
          <a:xfrm>
            <a:off x="386100" y="3833593"/>
            <a:ext cx="8506380" cy="468411"/>
            <a:chOff x="386100" y="3833593"/>
            <a:chExt cx="8506380" cy="468411"/>
          </a:xfrm>
        </p:grpSpPr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EBFF8281-6CA5-3CDC-D91B-8016CD9893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100" y="3833593"/>
              <a:ext cx="468411" cy="468411"/>
            </a:xfrm>
            <a:prstGeom prst="rect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AC3D82-4228-C12B-4DCB-4BC049E4BCE4}"/>
                </a:ext>
              </a:extLst>
            </p:cNvPr>
            <p:cNvSpPr txBox="1"/>
            <p:nvPr/>
          </p:nvSpPr>
          <p:spPr>
            <a:xfrm>
              <a:off x="894384" y="3898521"/>
              <a:ext cx="7998096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/>
              <a:r>
                <a:rPr lang="pt-BR" sz="1600" dirty="0">
                  <a:latin typeface="Gotham HTF"/>
                </a:rPr>
                <a:t>As informações mais importantes são: </a:t>
              </a:r>
              <a:r>
                <a:rPr lang="pt-BR" sz="1600" b="1" dirty="0">
                  <a:solidFill>
                    <a:srgbClr val="ED145B"/>
                  </a:solidFill>
                  <a:latin typeface="Gotham HTF"/>
                </a:rPr>
                <a:t>Polaridade</a:t>
              </a:r>
              <a:r>
                <a:rPr lang="pt-BR" sz="1600" dirty="0">
                  <a:latin typeface="Gotham HTF"/>
                </a:rPr>
                <a:t>, </a:t>
              </a:r>
              <a:r>
                <a:rPr lang="pt-BR" sz="1600" b="1" dirty="0">
                  <a:solidFill>
                    <a:srgbClr val="ED145B"/>
                  </a:solidFill>
                  <a:latin typeface="Gotham HTF"/>
                </a:rPr>
                <a:t>Tensão</a:t>
              </a:r>
              <a:r>
                <a:rPr lang="pt-BR" sz="1600" b="1" dirty="0">
                  <a:latin typeface="Gotham HTF"/>
                </a:rPr>
                <a:t> </a:t>
              </a:r>
              <a:r>
                <a:rPr lang="pt-BR" sz="1600" b="1" dirty="0">
                  <a:solidFill>
                    <a:srgbClr val="ED145B"/>
                  </a:solidFill>
                  <a:latin typeface="Gotham HTF"/>
                </a:rPr>
                <a:t>Limite</a:t>
              </a:r>
              <a:r>
                <a:rPr lang="pt-BR" sz="1600" b="1" dirty="0">
                  <a:latin typeface="Gotham HTF"/>
                </a:rPr>
                <a:t> </a:t>
              </a:r>
              <a:r>
                <a:rPr lang="pt-BR" sz="1600" dirty="0">
                  <a:latin typeface="Gotham HTF"/>
                </a:rPr>
                <a:t>e a </a:t>
              </a:r>
              <a:r>
                <a:rPr lang="pt-BR" sz="1600" b="1" dirty="0">
                  <a:solidFill>
                    <a:srgbClr val="ED145B"/>
                  </a:solidFill>
                  <a:latin typeface="Gotham HTF"/>
                </a:rPr>
                <a:t>Corrente</a:t>
              </a:r>
              <a:r>
                <a:rPr lang="pt-BR" sz="1600" b="1" dirty="0">
                  <a:latin typeface="Gotham HTF"/>
                </a:rPr>
                <a:t> </a:t>
              </a:r>
              <a:r>
                <a:rPr lang="pt-BR" sz="1600" b="1" dirty="0">
                  <a:solidFill>
                    <a:srgbClr val="ED145B"/>
                  </a:solidFill>
                  <a:latin typeface="Gotham HTF"/>
                </a:rPr>
                <a:t>Máxima</a:t>
              </a:r>
              <a:r>
                <a:rPr lang="pt-BR" sz="1600" dirty="0">
                  <a:solidFill>
                    <a:prstClr val="black"/>
                  </a:solidFill>
                  <a:latin typeface="Gotham HTF"/>
                </a:rPr>
                <a:t>;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A6A3942-B271-287E-2827-3E45CB996080}"/>
              </a:ext>
            </a:extLst>
          </p:cNvPr>
          <p:cNvGrpSpPr/>
          <p:nvPr/>
        </p:nvGrpSpPr>
        <p:grpSpPr>
          <a:xfrm>
            <a:off x="386100" y="4581227"/>
            <a:ext cx="8506380" cy="584775"/>
            <a:chOff x="386100" y="4880952"/>
            <a:chExt cx="8506380" cy="584775"/>
          </a:xfrm>
        </p:grpSpPr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92B584A3-1D56-9692-0079-40E8D63B9B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100" y="4939134"/>
              <a:ext cx="468411" cy="468411"/>
            </a:xfrm>
            <a:prstGeom prst="rect">
              <a:avLst/>
            </a:prstGeom>
            <a:solidFill>
              <a:schemeClr val="accent5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7B98F6-2545-5E42-202E-BD90003D7E16}"/>
                </a:ext>
              </a:extLst>
            </p:cNvPr>
            <p:cNvSpPr txBox="1"/>
            <p:nvPr/>
          </p:nvSpPr>
          <p:spPr>
            <a:xfrm>
              <a:off x="894384" y="4880952"/>
              <a:ext cx="7998096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indent="0">
                <a:buNone/>
              </a:pPr>
              <a:r>
                <a:rPr lang="pt-BR" sz="1600" dirty="0">
                  <a:latin typeface="Gotham HTF"/>
                </a:rPr>
                <a:t>O Led tem a posição correta de ser ligado, onde tem um chanfro ou terminal menor é o cátodo (</a:t>
              </a:r>
              <a:r>
                <a:rPr lang="pt-BR" sz="1600" b="1" dirty="0">
                  <a:latin typeface="Gotham HTF"/>
                </a:rPr>
                <a:t>Negativo</a:t>
              </a:r>
              <a:r>
                <a:rPr lang="pt-BR" sz="1600" dirty="0">
                  <a:latin typeface="Gotham HTF"/>
                </a:rPr>
                <a:t>) e o terminal maior é o ânodo (</a:t>
              </a:r>
              <a:r>
                <a:rPr lang="pt-BR" sz="1600" b="1" dirty="0">
                  <a:solidFill>
                    <a:srgbClr val="FF0000"/>
                  </a:solidFill>
                  <a:latin typeface="Gotham HTF"/>
                </a:rPr>
                <a:t>Positivo</a:t>
              </a:r>
              <a:r>
                <a:rPr lang="pt-BR" sz="1600" dirty="0">
                  <a:latin typeface="Gotham HTF"/>
                </a:rPr>
                <a:t>)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91E17D8-AF9D-A141-17C2-BD1A4D1B4F5E}"/>
              </a:ext>
            </a:extLst>
          </p:cNvPr>
          <p:cNvGrpSpPr/>
          <p:nvPr/>
        </p:nvGrpSpPr>
        <p:grpSpPr>
          <a:xfrm>
            <a:off x="386100" y="5445224"/>
            <a:ext cx="8506380" cy="468411"/>
            <a:chOff x="386100" y="5834290"/>
            <a:chExt cx="8506380" cy="468411"/>
          </a:xfrm>
        </p:grpSpPr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59DCEEDA-8478-C747-07DE-C0B10C627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100" y="5834290"/>
              <a:ext cx="468411" cy="468411"/>
            </a:xfrm>
            <a:prstGeom prst="rect">
              <a:avLst/>
            </a:prstGeom>
            <a:solidFill>
              <a:srgbClr val="ED14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5FDEAB-F1BF-E0B4-2FAF-6043035285D3}"/>
                </a:ext>
              </a:extLst>
            </p:cNvPr>
            <p:cNvSpPr txBox="1"/>
            <p:nvPr/>
          </p:nvSpPr>
          <p:spPr>
            <a:xfrm>
              <a:off x="894384" y="5899218"/>
              <a:ext cx="7998096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indent="0">
                <a:buNone/>
              </a:pPr>
              <a:r>
                <a:rPr lang="pt-BR" sz="1600" dirty="0">
                  <a:latin typeface="Gotham HTF"/>
                </a:rPr>
                <a:t>Existe em diversos tamanhos e  formatos redondo, quadrado, retangular, pequenos, grandes...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4447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o Hardware –  Resistor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A3DE076-E106-2DAA-9889-C742941389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17819"/>
            <a:ext cx="3079459" cy="2379333"/>
          </a:xfrm>
          <a:prstGeom prst="rect">
            <a:avLst/>
          </a:prstGeom>
        </p:spPr>
      </p:pic>
      <p:grpSp>
        <p:nvGrpSpPr>
          <p:cNvPr id="17" name="Group 6">
            <a:extLst>
              <a:ext uri="{FF2B5EF4-FFF2-40B4-BE49-F238E27FC236}">
                <a16:creationId xmlns:a16="http://schemas.microsoft.com/office/drawing/2014/main" id="{02B09B11-6FAC-C425-8FDB-6C457E551676}"/>
              </a:ext>
            </a:extLst>
          </p:cNvPr>
          <p:cNvGrpSpPr/>
          <p:nvPr/>
        </p:nvGrpSpPr>
        <p:grpSpPr>
          <a:xfrm>
            <a:off x="3707905" y="5165513"/>
            <a:ext cx="5328591" cy="711759"/>
            <a:chOff x="638716" y="5561607"/>
            <a:chExt cx="10971393" cy="1043913"/>
          </a:xfrm>
        </p:grpSpPr>
        <p:sp>
          <p:nvSpPr>
            <p:cNvPr id="18" name="Rectangle 15">
              <a:extLst>
                <a:ext uri="{FF2B5EF4-FFF2-40B4-BE49-F238E27FC236}">
                  <a16:creationId xmlns:a16="http://schemas.microsoft.com/office/drawing/2014/main" id="{20306947-A388-C11A-F4DC-7C68FF1A7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4" y="5561607"/>
              <a:ext cx="10231685" cy="10439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>
                <a:lnSpc>
                  <a:spcPct val="150000"/>
                </a:lnSpc>
                <a:buClr>
                  <a:srgbClr val="ED145B"/>
                </a:buClr>
              </a:pPr>
              <a:r>
                <a:rPr lang="en-US" sz="1600" dirty="0" err="1">
                  <a:solidFill>
                    <a:schemeClr val="tx1"/>
                  </a:solidFill>
                  <a:latin typeface="Gotham HTF"/>
                  <a:cs typeface="Gotham HTF Light"/>
                </a:rPr>
                <a:t>Também</a:t>
              </a:r>
              <a:r>
                <a:rPr lang="en-US" sz="1600" dirty="0">
                  <a:solidFill>
                    <a:schemeClr val="tx1"/>
                  </a:solidFill>
                  <a:latin typeface="Gotham HTF"/>
                  <a:cs typeface="Gotham HTF Light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Gotham HTF"/>
                  <a:cs typeface="Gotham HTF Light"/>
                </a:rPr>
                <a:t>são</a:t>
              </a:r>
              <a:r>
                <a:rPr lang="en-US" sz="1600" dirty="0">
                  <a:solidFill>
                    <a:schemeClr val="tx1"/>
                  </a:solidFill>
                  <a:latin typeface="Gotham HTF"/>
                  <a:cs typeface="Gotham HTF Light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Gotham HTF"/>
                  <a:cs typeface="Gotham HTF Light"/>
                </a:rPr>
                <a:t>usados</a:t>
              </a:r>
              <a:r>
                <a:rPr lang="en-US" sz="1600" dirty="0">
                  <a:solidFill>
                    <a:schemeClr val="tx1"/>
                  </a:solidFill>
                  <a:latin typeface="Gotham HTF"/>
                  <a:cs typeface="Gotham HTF Light"/>
                </a:rPr>
                <a:t> para </a:t>
              </a:r>
              <a:r>
                <a:rPr lang="en-US" sz="1600" dirty="0" err="1">
                  <a:solidFill>
                    <a:schemeClr val="tx1"/>
                  </a:solidFill>
                  <a:latin typeface="Gotham HTF"/>
                  <a:cs typeface="Gotham HTF Light"/>
                </a:rPr>
                <a:t>esquentar</a:t>
              </a:r>
              <a:r>
                <a:rPr lang="en-US" sz="1600" dirty="0">
                  <a:solidFill>
                    <a:schemeClr val="tx1"/>
                  </a:solidFill>
                  <a:latin typeface="Gotham HTF"/>
                  <a:cs typeface="Gotham HTF Light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Gotham HTF"/>
                  <a:cs typeface="Gotham HTF Light"/>
                </a:rPr>
                <a:t>alguma</a:t>
              </a:r>
              <a:r>
                <a:rPr lang="en-US" sz="1600" dirty="0">
                  <a:solidFill>
                    <a:schemeClr val="tx1"/>
                  </a:solidFill>
                  <a:latin typeface="Gotham HTF"/>
                  <a:cs typeface="Gotham HTF Light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Gotham HTF"/>
                  <a:cs typeface="Gotham HTF Light"/>
                </a:rPr>
                <a:t>coisa</a:t>
              </a:r>
              <a:r>
                <a:rPr lang="en-US" sz="1600" dirty="0">
                  <a:solidFill>
                    <a:schemeClr val="tx1"/>
                  </a:solidFill>
                  <a:latin typeface="Gotham HTF"/>
                  <a:cs typeface="Gotham HTF Light"/>
                </a:rPr>
                <a:t> (</a:t>
              </a:r>
              <a:r>
                <a:rPr lang="en-US" sz="1600" dirty="0" err="1">
                  <a:solidFill>
                    <a:schemeClr val="tx1"/>
                  </a:solidFill>
                  <a:latin typeface="Gotham HTF"/>
                  <a:cs typeface="Gotham HTF Light"/>
                </a:rPr>
                <a:t>chuveiro</a:t>
              </a:r>
              <a:r>
                <a:rPr lang="en-US" sz="1600" dirty="0">
                  <a:solidFill>
                    <a:schemeClr val="tx1"/>
                  </a:solidFill>
                  <a:latin typeface="Gotham HTF"/>
                  <a:cs typeface="Gotham HTF Light"/>
                </a:rPr>
                <a:t>);</a:t>
              </a:r>
            </a:p>
          </p:txBody>
        </p:sp>
        <p:sp>
          <p:nvSpPr>
            <p:cNvPr id="19" name="Pentagon 33">
              <a:extLst>
                <a:ext uri="{FF2B5EF4-FFF2-40B4-BE49-F238E27FC236}">
                  <a16:creationId xmlns:a16="http://schemas.microsoft.com/office/drawing/2014/main" id="{50EAC2E8-C90E-B984-CBC3-857D81441FF6}"/>
                </a:ext>
              </a:extLst>
            </p:cNvPr>
            <p:cNvSpPr/>
            <p:nvPr/>
          </p:nvSpPr>
          <p:spPr bwMode="auto">
            <a:xfrm>
              <a:off x="638716" y="5568254"/>
              <a:ext cx="1046053" cy="1037264"/>
            </a:xfrm>
            <a:prstGeom prst="homePlate">
              <a:avLst>
                <a:gd name="adj" fmla="val 2732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6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AFF0C9B2-6667-7A0E-4C79-DDA29BF5E227}"/>
              </a:ext>
            </a:extLst>
          </p:cNvPr>
          <p:cNvGrpSpPr/>
          <p:nvPr/>
        </p:nvGrpSpPr>
        <p:grpSpPr>
          <a:xfrm>
            <a:off x="3707904" y="1340768"/>
            <a:ext cx="5328592" cy="733211"/>
            <a:chOff x="3707904" y="1781684"/>
            <a:chExt cx="5328592" cy="733211"/>
          </a:xfrm>
        </p:grpSpPr>
        <p:grpSp>
          <p:nvGrpSpPr>
            <p:cNvPr id="11" name="Group 7">
              <a:extLst>
                <a:ext uri="{FF2B5EF4-FFF2-40B4-BE49-F238E27FC236}">
                  <a16:creationId xmlns:a16="http://schemas.microsoft.com/office/drawing/2014/main" id="{43B2653C-69EC-D5B5-B8DE-222118491EF2}"/>
                </a:ext>
              </a:extLst>
            </p:cNvPr>
            <p:cNvGrpSpPr/>
            <p:nvPr/>
          </p:nvGrpSpPr>
          <p:grpSpPr>
            <a:xfrm>
              <a:off x="3707904" y="1781684"/>
              <a:ext cx="5328592" cy="712800"/>
              <a:chOff x="638714" y="1232579"/>
              <a:chExt cx="10971395" cy="950400"/>
            </a:xfrm>
          </p:grpSpPr>
          <p:sp>
            <p:nvSpPr>
              <p:cNvPr id="12" name="Rectangle 78">
                <a:extLst>
                  <a:ext uri="{FF2B5EF4-FFF2-40B4-BE49-F238E27FC236}">
                    <a16:creationId xmlns:a16="http://schemas.microsoft.com/office/drawing/2014/main" id="{2149FA89-F209-FE33-AC02-D0D05D3351CF}"/>
                  </a:ext>
                </a:extLst>
              </p:cNvPr>
              <p:cNvSpPr/>
              <p:nvPr/>
            </p:nvSpPr>
            <p:spPr bwMode="auto">
              <a:xfrm>
                <a:off x="1378424" y="1232579"/>
                <a:ext cx="10231685" cy="950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tIns="0" rIns="0" bIns="0" rtlCol="0" anchor="ctr"/>
              <a:lstStyle/>
              <a:p>
                <a:pPr>
                  <a:lnSpc>
                    <a:spcPct val="150000"/>
                  </a:lnSpc>
                  <a:buClr>
                    <a:srgbClr val="ED145B"/>
                  </a:buClr>
                </a:pP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Componente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eletrônico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usado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para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limitar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a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passagem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de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correte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elétrica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;</a:t>
                </a:r>
              </a:p>
            </p:txBody>
          </p:sp>
          <p:sp>
            <p:nvSpPr>
              <p:cNvPr id="13" name="Pentagon 26">
                <a:extLst>
                  <a:ext uri="{FF2B5EF4-FFF2-40B4-BE49-F238E27FC236}">
                    <a16:creationId xmlns:a16="http://schemas.microsoft.com/office/drawing/2014/main" id="{90482799-42A3-63AD-F1F6-D60FAD000CDD}"/>
                  </a:ext>
                </a:extLst>
              </p:cNvPr>
              <p:cNvSpPr/>
              <p:nvPr/>
            </p:nvSpPr>
            <p:spPr bwMode="auto">
              <a:xfrm>
                <a:off x="638714" y="1232579"/>
                <a:ext cx="1075482" cy="950400"/>
              </a:xfrm>
              <a:prstGeom prst="homePlate">
                <a:avLst>
                  <a:gd name="adj" fmla="val 2732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1600" b="1" kern="0" dirty="0">
                  <a:solidFill>
                    <a:schemeClr val="tx1"/>
                  </a:solidFill>
                  <a:latin typeface="Gotham HTF"/>
                </a:endParaRPr>
              </a:p>
            </p:txBody>
          </p:sp>
        </p:grpSp>
        <p:cxnSp>
          <p:nvCxnSpPr>
            <p:cNvPr id="20" name="Straight Connector 17">
              <a:extLst>
                <a:ext uri="{FF2B5EF4-FFF2-40B4-BE49-F238E27FC236}">
                  <a16:creationId xmlns:a16="http://schemas.microsoft.com/office/drawing/2014/main" id="{F3401EC6-A40A-1432-1318-2967E95C5D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7904" y="2508192"/>
              <a:ext cx="5328591" cy="6703"/>
            </a:xfrm>
            <a:prstGeom prst="line">
              <a:avLst/>
            </a:prstGeom>
            <a:ln w="3175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0E7C6551-20A8-18E3-4DFE-DABECB1FFCF2}"/>
              </a:ext>
            </a:extLst>
          </p:cNvPr>
          <p:cNvGrpSpPr/>
          <p:nvPr/>
        </p:nvGrpSpPr>
        <p:grpSpPr>
          <a:xfrm>
            <a:off x="3707904" y="2297736"/>
            <a:ext cx="5328592" cy="732169"/>
            <a:chOff x="3707904" y="2532336"/>
            <a:chExt cx="5328592" cy="732169"/>
          </a:xfrm>
        </p:grpSpPr>
        <p:grpSp>
          <p:nvGrpSpPr>
            <p:cNvPr id="6" name="Group 3">
              <a:extLst>
                <a:ext uri="{FF2B5EF4-FFF2-40B4-BE49-F238E27FC236}">
                  <a16:creationId xmlns:a16="http://schemas.microsoft.com/office/drawing/2014/main" id="{CE9D1A57-8FF9-6B39-7F65-7654E8C5D0FB}"/>
                </a:ext>
              </a:extLst>
            </p:cNvPr>
            <p:cNvGrpSpPr/>
            <p:nvPr/>
          </p:nvGrpSpPr>
          <p:grpSpPr>
            <a:xfrm>
              <a:off x="3707904" y="2532336"/>
              <a:ext cx="5328592" cy="711759"/>
              <a:chOff x="638714" y="2378494"/>
              <a:chExt cx="10971395" cy="1045843"/>
            </a:xfrm>
          </p:grpSpPr>
          <p:sp>
            <p:nvSpPr>
              <p:cNvPr id="8" name="Rectangle 66">
                <a:extLst>
                  <a:ext uri="{FF2B5EF4-FFF2-40B4-BE49-F238E27FC236}">
                    <a16:creationId xmlns:a16="http://schemas.microsoft.com/office/drawing/2014/main" id="{BCD39045-0F44-37BF-FB15-B62DC0809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8424" y="2380423"/>
                <a:ext cx="10231685" cy="10439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Ins="432000" rtlCol="0" anchor="ctr">
                <a:noAutofit/>
              </a:bodyPr>
              <a:lstStyle/>
              <a:p>
                <a:pPr>
                  <a:lnSpc>
                    <a:spcPct val="150000"/>
                  </a:lnSpc>
                  <a:buClr>
                    <a:srgbClr val="ED145B"/>
                  </a:buClr>
                </a:pP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Causam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uma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queda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de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tensão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controlada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no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circuito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eletrônico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;</a:t>
                </a:r>
              </a:p>
            </p:txBody>
          </p:sp>
          <p:sp>
            <p:nvSpPr>
              <p:cNvPr id="10" name="Pentagon 19">
                <a:extLst>
                  <a:ext uri="{FF2B5EF4-FFF2-40B4-BE49-F238E27FC236}">
                    <a16:creationId xmlns:a16="http://schemas.microsoft.com/office/drawing/2014/main" id="{CB92E308-69C9-AB6A-9591-5B57DE8F7892}"/>
                  </a:ext>
                </a:extLst>
              </p:cNvPr>
              <p:cNvSpPr/>
              <p:nvPr/>
            </p:nvSpPr>
            <p:spPr bwMode="auto">
              <a:xfrm>
                <a:off x="638714" y="2378494"/>
                <a:ext cx="1088601" cy="1045843"/>
              </a:xfrm>
              <a:prstGeom prst="homePlate">
                <a:avLst>
                  <a:gd name="adj" fmla="val 2732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1600" b="1" kern="0" dirty="0">
                  <a:solidFill>
                    <a:schemeClr val="tx1"/>
                  </a:solidFill>
                  <a:latin typeface="Gotham HTF"/>
                </a:endParaRPr>
              </a:p>
            </p:txBody>
          </p:sp>
        </p:grpSp>
        <p:cxnSp>
          <p:nvCxnSpPr>
            <p:cNvPr id="21" name="Straight Connector 18">
              <a:extLst>
                <a:ext uri="{FF2B5EF4-FFF2-40B4-BE49-F238E27FC236}">
                  <a16:creationId xmlns:a16="http://schemas.microsoft.com/office/drawing/2014/main" id="{CC01581D-151D-026C-9CA3-CFF2B5129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7904" y="3257802"/>
              <a:ext cx="5328591" cy="6703"/>
            </a:xfrm>
            <a:prstGeom prst="line">
              <a:avLst/>
            </a:prstGeom>
            <a:ln w="3175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7B389C7-B168-268A-D995-5DE622791A4E}"/>
              </a:ext>
            </a:extLst>
          </p:cNvPr>
          <p:cNvGrpSpPr/>
          <p:nvPr/>
        </p:nvGrpSpPr>
        <p:grpSpPr>
          <a:xfrm>
            <a:off x="3707904" y="3253662"/>
            <a:ext cx="5328592" cy="732169"/>
            <a:chOff x="3707904" y="3281947"/>
            <a:chExt cx="5328592" cy="732169"/>
          </a:xfrm>
        </p:grpSpPr>
        <p:grpSp>
          <p:nvGrpSpPr>
            <p:cNvPr id="2" name="Group 4">
              <a:extLst>
                <a:ext uri="{FF2B5EF4-FFF2-40B4-BE49-F238E27FC236}">
                  <a16:creationId xmlns:a16="http://schemas.microsoft.com/office/drawing/2014/main" id="{F02763BC-AAB2-D443-4A88-AC8233E51FA7}"/>
                </a:ext>
              </a:extLst>
            </p:cNvPr>
            <p:cNvGrpSpPr/>
            <p:nvPr/>
          </p:nvGrpSpPr>
          <p:grpSpPr>
            <a:xfrm>
              <a:off x="3707905" y="3281947"/>
              <a:ext cx="5328591" cy="711759"/>
              <a:chOff x="638716" y="3440819"/>
              <a:chExt cx="10971393" cy="1043913"/>
            </a:xfrm>
          </p:grpSpPr>
          <p:sp>
            <p:nvSpPr>
              <p:cNvPr id="3" name="Rectangle 57">
                <a:extLst>
                  <a:ext uri="{FF2B5EF4-FFF2-40B4-BE49-F238E27FC236}">
                    <a16:creationId xmlns:a16="http://schemas.microsoft.com/office/drawing/2014/main" id="{E5B21E63-C649-5E60-0916-B8A98F7B57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8424" y="3440819"/>
                <a:ext cx="10231685" cy="10439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Ins="432000" rtlCol="0" anchor="ctr">
                <a:noAutofit/>
              </a:bodyPr>
              <a:lstStyle/>
              <a:p>
                <a:pPr>
                  <a:lnSpc>
                    <a:spcPct val="150000"/>
                  </a:lnSpc>
                  <a:buClr>
                    <a:srgbClr val="ED145B"/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Sua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medida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é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em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600" b="1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Ohms (</a:t>
                </a:r>
                <a:r>
                  <a:rPr lang="el-GR" sz="1600" b="1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Ω</a:t>
                </a:r>
                <a:r>
                  <a:rPr lang="en-US" sz="1600" b="1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)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e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são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regidos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pela Lei de Ohm;</a:t>
                </a:r>
              </a:p>
            </p:txBody>
          </p:sp>
          <p:sp>
            <p:nvSpPr>
              <p:cNvPr id="4" name="Pentagon 33">
                <a:extLst>
                  <a:ext uri="{FF2B5EF4-FFF2-40B4-BE49-F238E27FC236}">
                    <a16:creationId xmlns:a16="http://schemas.microsoft.com/office/drawing/2014/main" id="{76245E4D-D047-0C26-1814-BCD880B84186}"/>
                  </a:ext>
                </a:extLst>
              </p:cNvPr>
              <p:cNvSpPr/>
              <p:nvPr/>
            </p:nvSpPr>
            <p:spPr bwMode="auto">
              <a:xfrm>
                <a:off x="638716" y="3447466"/>
                <a:ext cx="1046053" cy="1037264"/>
              </a:xfrm>
              <a:prstGeom prst="homePlate">
                <a:avLst>
                  <a:gd name="adj" fmla="val 2732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1600" b="1" kern="0" dirty="0">
                  <a:solidFill>
                    <a:schemeClr val="tx1"/>
                  </a:solidFill>
                  <a:latin typeface="Gotham HTF"/>
                </a:endParaRPr>
              </a:p>
            </p:txBody>
          </p:sp>
        </p:grpSp>
        <p:cxnSp>
          <p:nvCxnSpPr>
            <p:cNvPr id="22" name="Straight Connector 19">
              <a:extLst>
                <a:ext uri="{FF2B5EF4-FFF2-40B4-BE49-F238E27FC236}">
                  <a16:creationId xmlns:a16="http://schemas.microsoft.com/office/drawing/2014/main" id="{7814DCC8-C18B-7410-0E32-16EADB4C8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7904" y="4007413"/>
              <a:ext cx="5328591" cy="6703"/>
            </a:xfrm>
            <a:prstGeom prst="line">
              <a:avLst/>
            </a:prstGeom>
            <a:ln w="3175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82DE4C57-439C-683F-6429-3B7C4A5AF026}"/>
              </a:ext>
            </a:extLst>
          </p:cNvPr>
          <p:cNvGrpSpPr/>
          <p:nvPr/>
        </p:nvGrpSpPr>
        <p:grpSpPr>
          <a:xfrm>
            <a:off x="3707904" y="4209588"/>
            <a:ext cx="5328592" cy="732169"/>
            <a:chOff x="3707904" y="4031558"/>
            <a:chExt cx="5328592" cy="732169"/>
          </a:xfrm>
        </p:grpSpPr>
        <p:grpSp>
          <p:nvGrpSpPr>
            <p:cNvPr id="14" name="Group 5">
              <a:extLst>
                <a:ext uri="{FF2B5EF4-FFF2-40B4-BE49-F238E27FC236}">
                  <a16:creationId xmlns:a16="http://schemas.microsoft.com/office/drawing/2014/main" id="{1F6F9444-A684-4297-130A-1633B575DC61}"/>
                </a:ext>
              </a:extLst>
            </p:cNvPr>
            <p:cNvGrpSpPr/>
            <p:nvPr/>
          </p:nvGrpSpPr>
          <p:grpSpPr>
            <a:xfrm>
              <a:off x="3707905" y="4031558"/>
              <a:ext cx="5328591" cy="711759"/>
              <a:chOff x="638716" y="4501214"/>
              <a:chExt cx="10971393" cy="1043913"/>
            </a:xfrm>
          </p:grpSpPr>
          <p:sp>
            <p:nvSpPr>
              <p:cNvPr id="15" name="Rectangle 9">
                <a:extLst>
                  <a:ext uri="{FF2B5EF4-FFF2-40B4-BE49-F238E27FC236}">
                    <a16:creationId xmlns:a16="http://schemas.microsoft.com/office/drawing/2014/main" id="{92C8E96A-FCCA-66BC-4E09-8117EF75D0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8424" y="4501214"/>
                <a:ext cx="10231685" cy="10439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Ins="432000" rtlCol="0" anchor="ctr">
                <a:noAutofit/>
              </a:bodyPr>
              <a:lstStyle/>
              <a:p>
                <a:pPr>
                  <a:lnSpc>
                    <a:spcPct val="150000"/>
                  </a:lnSpc>
                  <a:buClr>
                    <a:srgbClr val="ED145B"/>
                  </a:buClr>
                </a:pP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Possuem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muitos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valores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e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são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identificados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por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um Código de Cores;</a:t>
                </a:r>
              </a:p>
            </p:txBody>
          </p:sp>
          <p:sp>
            <p:nvSpPr>
              <p:cNvPr id="16" name="Pentagon 33">
                <a:extLst>
                  <a:ext uri="{FF2B5EF4-FFF2-40B4-BE49-F238E27FC236}">
                    <a16:creationId xmlns:a16="http://schemas.microsoft.com/office/drawing/2014/main" id="{945B9FFB-BC5B-BA2A-04BE-A8F995EE5E34}"/>
                  </a:ext>
                </a:extLst>
              </p:cNvPr>
              <p:cNvSpPr/>
              <p:nvPr/>
            </p:nvSpPr>
            <p:spPr bwMode="auto">
              <a:xfrm>
                <a:off x="638716" y="4507861"/>
                <a:ext cx="1046053" cy="1037264"/>
              </a:xfrm>
              <a:prstGeom prst="homePlate">
                <a:avLst>
                  <a:gd name="adj" fmla="val 2732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1600" b="1" kern="0" dirty="0">
                  <a:solidFill>
                    <a:schemeClr val="tx1"/>
                  </a:solidFill>
                  <a:latin typeface="Gotham HTF"/>
                </a:endParaRPr>
              </a:p>
            </p:txBody>
          </p:sp>
        </p:grpSp>
        <p:cxnSp>
          <p:nvCxnSpPr>
            <p:cNvPr id="23" name="Straight Connector 20">
              <a:extLst>
                <a:ext uri="{FF2B5EF4-FFF2-40B4-BE49-F238E27FC236}">
                  <a16:creationId xmlns:a16="http://schemas.microsoft.com/office/drawing/2014/main" id="{9FE61DBA-B484-01C1-43E1-0AF1852D3F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7904" y="4757024"/>
              <a:ext cx="5328591" cy="6703"/>
            </a:xfrm>
            <a:prstGeom prst="line">
              <a:avLst/>
            </a:prstGeom>
            <a:ln w="3175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735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B5BBB5-D7C6-6A31-734E-3127468AA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933" y="1946223"/>
            <a:ext cx="3353945" cy="14827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>
                <a:latin typeface="Gotham HTF"/>
              </a:rPr>
              <a:t>Os “</a:t>
            </a:r>
            <a:r>
              <a:rPr lang="pt-BR" sz="2000" b="1" dirty="0">
                <a:solidFill>
                  <a:srgbClr val="ED145B"/>
                </a:solidFill>
                <a:latin typeface="Gotham HTF"/>
              </a:rPr>
              <a:t>resistores</a:t>
            </a:r>
            <a:r>
              <a:rPr lang="pt-BR" sz="2000" b="1" dirty="0">
                <a:latin typeface="Gotham HTF"/>
              </a:rPr>
              <a:t>”</a:t>
            </a:r>
            <a:r>
              <a:rPr lang="pt-BR" sz="2000" dirty="0">
                <a:latin typeface="Gotham HTF"/>
              </a:rPr>
              <a:t> são componentes com a finalidade de oferecer  resistência à passagem da corrente elétrica. </a:t>
            </a:r>
          </a:p>
        </p:txBody>
      </p:sp>
      <p:pic>
        <p:nvPicPr>
          <p:cNvPr id="5" name="Picture 2" descr="Resultado de imagem para resistor png">
            <a:extLst>
              <a:ext uri="{FF2B5EF4-FFF2-40B4-BE49-F238E27FC236}">
                <a16:creationId xmlns:a16="http://schemas.microsoft.com/office/drawing/2014/main" id="{8005E91C-C82B-6967-49E0-E5DD25989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929" y="1971948"/>
            <a:ext cx="3007519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34988ED-6F13-F5C7-3466-4D1BEE3111AA}"/>
              </a:ext>
            </a:extLst>
          </p:cNvPr>
          <p:cNvSpPr txBox="1"/>
          <p:nvPr/>
        </p:nvSpPr>
        <p:spPr>
          <a:xfrm>
            <a:off x="3298657" y="2110845"/>
            <a:ext cx="2175933" cy="5078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350" dirty="0"/>
              <a:t>A primeira faixa é sempre a mais próxima do terminal</a:t>
            </a:r>
          </a:p>
        </p:txBody>
      </p:sp>
      <p:cxnSp>
        <p:nvCxnSpPr>
          <p:cNvPr id="7" name="Conector em curva 9">
            <a:extLst>
              <a:ext uri="{FF2B5EF4-FFF2-40B4-BE49-F238E27FC236}">
                <a16:creationId xmlns:a16="http://schemas.microsoft.com/office/drawing/2014/main" id="{AA188824-64BB-8C8D-FD74-262C18CDAA0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46710" y="1022877"/>
            <a:ext cx="1" cy="2175933"/>
          </a:xfrm>
          <a:prstGeom prst="curvedConnector4">
            <a:avLst>
              <a:gd name="adj1" fmla="val -22860000000"/>
              <a:gd name="adj2" fmla="val 72957"/>
            </a:avLst>
          </a:prstGeom>
          <a:ln w="381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B6D32AAD-4AF6-5A89-7590-2C48D42B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739" y="3181510"/>
            <a:ext cx="4238028" cy="2657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9A5CB97-719F-7761-D16B-FE1E0F8B2FF7}"/>
              </a:ext>
            </a:extLst>
          </p:cNvPr>
          <p:cNvSpPr txBox="1"/>
          <p:nvPr/>
        </p:nvSpPr>
        <p:spPr>
          <a:xfrm>
            <a:off x="3989711" y="5839380"/>
            <a:ext cx="457368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/>
              <a:t>Fonte: https://aprendendoeletrica.com/codigo-de-cores-para-resistores/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AD2572D9-9E2F-3695-5C42-B80A134254F9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o Hardware – Resistor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49E30988-A177-C1DC-2C43-5BB8ACB6D58E}"/>
              </a:ext>
            </a:extLst>
          </p:cNvPr>
          <p:cNvGrpSpPr/>
          <p:nvPr/>
        </p:nvGrpSpPr>
        <p:grpSpPr>
          <a:xfrm>
            <a:off x="449015" y="3717032"/>
            <a:ext cx="3105780" cy="2554545"/>
            <a:chOff x="386100" y="4889663"/>
            <a:chExt cx="3105780" cy="2554545"/>
          </a:xfrm>
        </p:grpSpPr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BBC6CF79-21B1-2872-383C-8123CB74F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100" y="4939134"/>
              <a:ext cx="468411" cy="468411"/>
            </a:xfrm>
            <a:prstGeom prst="rect">
              <a:avLst/>
            </a:prstGeom>
            <a:solidFill>
              <a:srgbClr val="ED14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0BB5A940-0385-424A-1725-ACC661C1CB21}"/>
                </a:ext>
              </a:extLst>
            </p:cNvPr>
            <p:cNvSpPr txBox="1"/>
            <p:nvPr/>
          </p:nvSpPr>
          <p:spPr>
            <a:xfrm>
              <a:off x="894384" y="4889663"/>
              <a:ext cx="2597496" cy="2554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indent="0">
                <a:buNone/>
              </a:pPr>
              <a:r>
                <a:rPr lang="pt-BR" sz="1600" dirty="0">
                  <a:latin typeface="Gotham HTF"/>
                </a:rPr>
                <a:t>Quanto vale esse resistor?</a:t>
              </a:r>
            </a:p>
            <a:p>
              <a:pPr marL="0" indent="0">
                <a:buNone/>
              </a:pPr>
              <a:endParaRPr lang="pt-BR" sz="1600" dirty="0">
                <a:latin typeface="Gotham HTF"/>
              </a:endParaRPr>
            </a:p>
            <a:p>
              <a:pPr marL="0" indent="0">
                <a:buNone/>
              </a:pPr>
              <a:r>
                <a:rPr lang="pt-BR" sz="1600" dirty="0">
                  <a:latin typeface="Gotham HTF"/>
                </a:rPr>
                <a:t>1ª Faixa – Laranja   -&gt; 3</a:t>
              </a:r>
            </a:p>
            <a:p>
              <a:pPr marL="0" indent="0">
                <a:buNone/>
              </a:pPr>
              <a:r>
                <a:rPr lang="pt-BR" sz="1600" dirty="0">
                  <a:latin typeface="Gotham HTF"/>
                </a:rPr>
                <a:t>2ª Faixa – Laranja   -&gt; 3</a:t>
              </a:r>
            </a:p>
            <a:p>
              <a:pPr marL="0" indent="0">
                <a:buNone/>
              </a:pPr>
              <a:r>
                <a:rPr lang="pt-BR" sz="1600" dirty="0">
                  <a:latin typeface="Gotham HTF"/>
                </a:rPr>
                <a:t>3ª Faixa – Branco   -&gt; 9</a:t>
              </a:r>
            </a:p>
            <a:p>
              <a:pPr marL="0" indent="0">
                <a:buNone/>
              </a:pPr>
              <a:r>
                <a:rPr lang="pt-BR" sz="1600" dirty="0">
                  <a:latin typeface="Gotham HTF"/>
                </a:rPr>
                <a:t>4ª Faixa – Preto      -&gt; </a:t>
              </a:r>
              <a:r>
                <a:rPr lang="pt-BR" sz="1600" dirty="0" err="1">
                  <a:latin typeface="Gotham HTF"/>
                </a:rPr>
                <a:t>Mult</a:t>
              </a:r>
              <a:r>
                <a:rPr lang="pt-BR" sz="1600" dirty="0">
                  <a:latin typeface="Gotham HTF"/>
                </a:rPr>
                <a:t>. 1</a:t>
              </a:r>
            </a:p>
            <a:p>
              <a:pPr marL="0" indent="0">
                <a:buNone/>
              </a:pPr>
              <a:r>
                <a:rPr lang="pt-BR" sz="1600" dirty="0">
                  <a:latin typeface="Gotham HTF"/>
                </a:rPr>
                <a:t>5ª Faixa – Marrom -&gt; 1%</a:t>
              </a:r>
            </a:p>
            <a:p>
              <a:pPr marL="0" indent="0">
                <a:buNone/>
              </a:pPr>
              <a:endParaRPr lang="pt-BR" sz="1600" dirty="0">
                <a:latin typeface="Gotham HTF"/>
              </a:endParaRPr>
            </a:p>
            <a:p>
              <a:pPr marL="0" indent="0">
                <a:buNone/>
              </a:pPr>
              <a:r>
                <a:rPr lang="pt-BR" sz="1600" dirty="0">
                  <a:latin typeface="Gotham HTF"/>
                </a:rPr>
                <a:t>Resistor =  339 x 1, 1%</a:t>
              </a:r>
            </a:p>
            <a:p>
              <a:pPr marL="0" indent="0">
                <a:buNone/>
              </a:pPr>
              <a:r>
                <a:rPr lang="pt-BR" sz="1600" b="1" dirty="0">
                  <a:solidFill>
                    <a:srgbClr val="ED145B"/>
                  </a:solidFill>
                  <a:latin typeface="Gotham HTF"/>
                </a:rPr>
                <a:t>Resistor = 339 Ohms +/- 1%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452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5A1F459E-04DC-25A5-AE4D-2FA8DC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340" y="2415091"/>
            <a:ext cx="3897152" cy="233829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48FE68D-8A02-5F32-C9FC-97AA9A2B6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37" y="3906660"/>
            <a:ext cx="2478114" cy="173294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6F71E1-57F2-E58E-16D5-AD750FED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5" name="Mais 4">
            <a:extLst>
              <a:ext uri="{FF2B5EF4-FFF2-40B4-BE49-F238E27FC236}">
                <a16:creationId xmlns:a16="http://schemas.microsoft.com/office/drawing/2014/main" id="{BBEFB071-6AB0-C681-8B65-D2911DEE43D2}"/>
              </a:ext>
            </a:extLst>
          </p:cNvPr>
          <p:cNvSpPr/>
          <p:nvPr/>
        </p:nvSpPr>
        <p:spPr>
          <a:xfrm>
            <a:off x="5841221" y="2591818"/>
            <a:ext cx="685800" cy="685800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6" name="Menos 5">
            <a:extLst>
              <a:ext uri="{FF2B5EF4-FFF2-40B4-BE49-F238E27FC236}">
                <a16:creationId xmlns:a16="http://schemas.microsoft.com/office/drawing/2014/main" id="{5DD98F5C-1DD2-79CA-E9A2-BCF30DC07204}"/>
              </a:ext>
            </a:extLst>
          </p:cNvPr>
          <p:cNvSpPr/>
          <p:nvPr/>
        </p:nvSpPr>
        <p:spPr>
          <a:xfrm>
            <a:off x="7818188" y="2591818"/>
            <a:ext cx="685800" cy="685800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7E1E78B-3E5A-0D77-95F2-E3F6252CB4CC}"/>
              </a:ext>
            </a:extLst>
          </p:cNvPr>
          <p:cNvSpPr txBox="1"/>
          <p:nvPr/>
        </p:nvSpPr>
        <p:spPr>
          <a:xfrm>
            <a:off x="6270932" y="1999847"/>
            <a:ext cx="1634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Sentido convencional</a:t>
            </a:r>
          </a:p>
        </p:txBody>
      </p:sp>
      <p:sp>
        <p:nvSpPr>
          <p:cNvPr id="8" name="Seta para a direita 9">
            <a:extLst>
              <a:ext uri="{FF2B5EF4-FFF2-40B4-BE49-F238E27FC236}">
                <a16:creationId xmlns:a16="http://schemas.microsoft.com/office/drawing/2014/main" id="{617E05CC-FB8B-B28B-AC2D-90A037958AF7}"/>
              </a:ext>
            </a:extLst>
          </p:cNvPr>
          <p:cNvSpPr/>
          <p:nvPr/>
        </p:nvSpPr>
        <p:spPr>
          <a:xfrm>
            <a:off x="6781022" y="2748451"/>
            <a:ext cx="91440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5424C328-D194-8D1E-2BE4-1CB33B4E3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313" y="3453303"/>
            <a:ext cx="2507818" cy="1666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626535A-293F-9F13-0837-D0501CB9F825}"/>
              </a:ext>
            </a:extLst>
          </p:cNvPr>
          <p:cNvSpPr txBox="1"/>
          <p:nvPr/>
        </p:nvSpPr>
        <p:spPr>
          <a:xfrm>
            <a:off x="2222340" y="5481408"/>
            <a:ext cx="47448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/>
              <a:t>Fonte: https://portaldaengenharia.com/instalacao-eletrica/o-que-e-tensao-eletrica/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449C89D-B1E8-1657-02AD-657EFFA20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26" y="1991102"/>
            <a:ext cx="1977755" cy="1661782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00EDC42-368A-05BF-68B0-0724D66A8E3A}"/>
              </a:ext>
            </a:extLst>
          </p:cNvPr>
          <p:cNvSpPr txBox="1"/>
          <p:nvPr/>
        </p:nvSpPr>
        <p:spPr>
          <a:xfrm>
            <a:off x="2260681" y="5662551"/>
            <a:ext cx="462263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/>
              <a:t>Fonte: https://embarcados.com.br/lei-de-ohm/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D37A99D8-7F82-E775-9FF2-6D7D92146540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o Hardware – Resistor</a:t>
            </a:r>
          </a:p>
        </p:txBody>
      </p:sp>
    </p:spTree>
    <p:extLst>
      <p:ext uri="{BB962C8B-B14F-4D97-AF65-F5344CB8AC3E}">
        <p14:creationId xmlns:p14="http://schemas.microsoft.com/office/powerpoint/2010/main" val="1390726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11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o Software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71B3520-1182-06A8-5874-8D300AA8D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92"/>
          <a:stretch/>
        </p:blipFill>
        <p:spPr>
          <a:xfrm>
            <a:off x="4139952" y="1628800"/>
            <a:ext cx="4680520" cy="3888432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43A04211-E645-694F-70E9-0C4044BDDF96}"/>
              </a:ext>
            </a:extLst>
          </p:cNvPr>
          <p:cNvGrpSpPr/>
          <p:nvPr/>
        </p:nvGrpSpPr>
        <p:grpSpPr>
          <a:xfrm>
            <a:off x="395536" y="1628800"/>
            <a:ext cx="3422993" cy="830997"/>
            <a:chOff x="539552" y="1471363"/>
            <a:chExt cx="3422993" cy="830997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50D6BAAA-97CA-8578-DDFD-86FC7EB931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552" y="1571864"/>
              <a:ext cx="468411" cy="468411"/>
            </a:xfrm>
            <a:prstGeom prst="rect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2000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A5216E3-EC4C-8220-783D-4DF7248812C5}"/>
                </a:ext>
              </a:extLst>
            </p:cNvPr>
            <p:cNvSpPr txBox="1"/>
            <p:nvPr/>
          </p:nvSpPr>
          <p:spPr>
            <a:xfrm>
              <a:off x="1047837" y="1471363"/>
              <a:ext cx="2914708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/>
              <a:r>
                <a:rPr lang="pt-BR" sz="1600" dirty="0">
                  <a:solidFill>
                    <a:prstClr val="black"/>
                  </a:solidFill>
                  <a:latin typeface="Gotham HTF"/>
                </a:rPr>
                <a:t>Primeiro declaramos em qual pino vamos ligar o Led, nesse caso, no pino 10;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4B555E60-1039-895B-AADB-BC246A9FA8D7}"/>
              </a:ext>
            </a:extLst>
          </p:cNvPr>
          <p:cNvGrpSpPr/>
          <p:nvPr/>
        </p:nvGrpSpPr>
        <p:grpSpPr>
          <a:xfrm>
            <a:off x="395536" y="2883866"/>
            <a:ext cx="3422993" cy="830997"/>
            <a:chOff x="539552" y="2482410"/>
            <a:chExt cx="3422993" cy="830997"/>
          </a:xfrm>
        </p:grpSpPr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4ED8A869-A8FA-5CB7-00DB-75AC26E346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552" y="2582911"/>
              <a:ext cx="468411" cy="468411"/>
            </a:xfrm>
            <a:prstGeom prst="rect">
              <a:avLst/>
            </a:prstGeom>
            <a:solidFill>
              <a:schemeClr val="accent5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2000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B01023D-CC2A-5726-168B-08812FEAB82E}"/>
                </a:ext>
              </a:extLst>
            </p:cNvPr>
            <p:cNvSpPr txBox="1"/>
            <p:nvPr/>
          </p:nvSpPr>
          <p:spPr>
            <a:xfrm>
              <a:off x="1047837" y="2482410"/>
              <a:ext cx="2914708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/>
              <a:r>
                <a:rPr lang="pt-BR" sz="1600" dirty="0">
                  <a:solidFill>
                    <a:prstClr val="black"/>
                  </a:solidFill>
                  <a:latin typeface="Gotham HTF"/>
                </a:rPr>
                <a:t>Depois, na função setup, é onde falamos que esse pino será uma saída. 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8C7DAB8-5CFE-D88A-3689-035CFB390984}"/>
              </a:ext>
            </a:extLst>
          </p:cNvPr>
          <p:cNvGrpSpPr/>
          <p:nvPr/>
        </p:nvGrpSpPr>
        <p:grpSpPr>
          <a:xfrm>
            <a:off x="395536" y="4254187"/>
            <a:ext cx="3422993" cy="830997"/>
            <a:chOff x="539552" y="3493457"/>
            <a:chExt cx="3422993" cy="830997"/>
          </a:xfrm>
        </p:grpSpPr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5FD52AA6-B254-CF0D-8844-18456D5C3C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552" y="3593958"/>
              <a:ext cx="468411" cy="468411"/>
            </a:xfrm>
            <a:prstGeom prst="rect">
              <a:avLst/>
            </a:prstGeom>
            <a:solidFill>
              <a:srgbClr val="ED14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2000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96DFF4DF-FAF8-D10E-F2F1-D556B20CAF1A}"/>
                </a:ext>
              </a:extLst>
            </p:cNvPr>
            <p:cNvSpPr txBox="1"/>
            <p:nvPr/>
          </p:nvSpPr>
          <p:spPr>
            <a:xfrm>
              <a:off x="1047837" y="3493457"/>
              <a:ext cx="2914708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/>
              <a:r>
                <a:rPr lang="pt-BR" sz="1600" dirty="0">
                  <a:solidFill>
                    <a:prstClr val="black"/>
                  </a:solidFill>
                  <a:latin typeface="Gotham HTF"/>
                </a:rPr>
                <a:t>E por fim, na função loop, é onde roda o nosso programa principal.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459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251520" y="1057943"/>
            <a:ext cx="5256584" cy="5035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dirty="0">
                <a:latin typeface="Gotham HTF Light"/>
                <a:cs typeface="Gotham HTF Light"/>
              </a:rPr>
              <a:t>Como nós contamos?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dirty="0">
                <a:latin typeface="Gotham HTF Light"/>
                <a:cs typeface="Gotham HTF Light"/>
              </a:rPr>
              <a:t>Como o Computador conta?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dirty="0">
                <a:latin typeface="Gotham HTF Light"/>
                <a:cs typeface="Gotham HTF Light"/>
              </a:rPr>
              <a:t>Bits e Bytes;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dirty="0">
                <a:latin typeface="Gotham HTF Light"/>
                <a:cs typeface="Gotham HTF Light"/>
              </a:rPr>
              <a:t>Simplificando Bytes com Hexadecimal;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dirty="0">
                <a:latin typeface="Gotham HTF Light"/>
                <a:cs typeface="Gotham HTF Light"/>
              </a:rPr>
              <a:t>Conversão de Bases;.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dirty="0">
                <a:latin typeface="Gotham HTF Light"/>
                <a:cs typeface="Gotham HTF Light"/>
              </a:rPr>
              <a:t>Exercícios de Sistemas de Numeração;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dirty="0">
                <a:latin typeface="Gotham HTF Light"/>
                <a:cs typeface="Gotham HTF Light"/>
              </a:rPr>
              <a:t>Tabela ASCII;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dirty="0">
                <a:latin typeface="Gotham HTF Light"/>
                <a:cs typeface="Gotham HTF Light"/>
              </a:rPr>
              <a:t>Exercícios de tabela ASCII;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dirty="0">
                <a:latin typeface="Gotham HTF Light"/>
                <a:cs typeface="Gotham HTF Light"/>
              </a:rPr>
              <a:t>Canais RGB para imagens;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dirty="0">
                <a:latin typeface="Gotham HTF Light"/>
                <a:cs typeface="Gotham HTF Light"/>
              </a:rPr>
              <a:t>Representação de vídeo;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dirty="0">
                <a:latin typeface="Gotham HTF Light"/>
                <a:cs typeface="Gotham HTF Light"/>
              </a:rPr>
              <a:t>Laboratório;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dirty="0">
                <a:latin typeface="Gotham HTF Light"/>
                <a:cs typeface="Gotham HTF Light"/>
              </a:rPr>
              <a:t>Exercícios;</a:t>
            </a:r>
          </a:p>
        </p:txBody>
      </p:sp>
      <p:pic>
        <p:nvPicPr>
          <p:cNvPr id="2" name="Google Shape;82;p18">
            <a:extLst>
              <a:ext uri="{FF2B5EF4-FFF2-40B4-BE49-F238E27FC236}">
                <a16:creationId xmlns:a16="http://schemas.microsoft.com/office/drawing/2014/main" id="{3691AC1D-3573-E7EE-BE2A-EE05192401A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104" y="170080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9C8FC124-1965-51E9-99E7-D99D79B8FB37}"/>
              </a:ext>
            </a:extLst>
          </p:cNvPr>
          <p:cNvSpPr txBox="1"/>
          <p:nvPr/>
        </p:nvSpPr>
        <p:spPr>
          <a:xfrm>
            <a:off x="228600" y="13335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 de Resistores</a:t>
            </a:r>
          </a:p>
        </p:txBody>
      </p:sp>
      <p:sp>
        <p:nvSpPr>
          <p:cNvPr id="7" name="Espaço Reservado para Conteúdo 4">
            <a:extLst>
              <a:ext uri="{FF2B5EF4-FFF2-40B4-BE49-F238E27FC236}">
                <a16:creationId xmlns:a16="http://schemas.microsoft.com/office/drawing/2014/main" id="{C076E48C-BDE2-485C-8226-89114F165508}"/>
              </a:ext>
            </a:extLst>
          </p:cNvPr>
          <p:cNvSpPr txBox="1">
            <a:spLocks/>
          </p:cNvSpPr>
          <p:nvPr/>
        </p:nvSpPr>
        <p:spPr>
          <a:xfrm>
            <a:off x="395536" y="972550"/>
            <a:ext cx="5544616" cy="49767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Qual é o valor de resistência de um resistor que tem as seguintes cores em sua faixa de resistência: amarelo, violeta, vermelho e ouro?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Qual é o valor de resistência de um resistor que tem as seguintes cores em sua faixa de resistência: marrom, preto, amarelo e prata?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Qual é o valor de resistência de um resistor que tem as seguintes cores em sua faixa de resistência: laranja, branco, verde e ouro?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Qual é o valor de resistência de um resistor que tem as seguintes cores em sua faixa de resistência: vermelho, vermelho, marrom e ouro?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Qual é o valor de resistência de um resistor que tem as seguintes cores em sua faixa de resistência: marrom, verde, marrom e prata?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Qual é o valor de resistência de um resistor que tem as seguintes cores em sua faixa de resistência: laranja, preto, verde e ouro?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Qual é o valor de resistência de um resistor que tem as seguintes cores em sua faixa de resistência: amarelo, violeta, amarelo e prata?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Qual é o valor de resistência de um resistor que tem as seguintes cores em sua faixa de resistência: verde, azul, marrom e prata?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Qual é o valor de resistência de um resistor que tem as seguintes cores em sua faixa de resistência: marrom, preto, verde e ouro?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Qual é o valor de resistência de um resistor que tem as seguintes cores em sua faixa de resistência: cinza, vermelho, marrom e ouro?</a:t>
            </a:r>
          </a:p>
        </p:txBody>
      </p:sp>
      <p:pic>
        <p:nvPicPr>
          <p:cNvPr id="2" name="Picture 4" descr="Resultado de imagem para nerd vector gif">
            <a:extLst>
              <a:ext uri="{FF2B5EF4-FFF2-40B4-BE49-F238E27FC236}">
                <a16:creationId xmlns:a16="http://schemas.microsoft.com/office/drawing/2014/main" id="{6035A75B-D54C-CD82-22B4-5B2ECA4D9DD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060848"/>
            <a:ext cx="364840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8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Desafio</a:t>
            </a:r>
          </a:p>
        </p:txBody>
      </p:sp>
      <p:sp>
        <p:nvSpPr>
          <p:cNvPr id="2" name="Espaço Reservado para Conteúdo 4">
            <a:extLst>
              <a:ext uri="{FF2B5EF4-FFF2-40B4-BE49-F238E27FC236}">
                <a16:creationId xmlns:a16="http://schemas.microsoft.com/office/drawing/2014/main" id="{1B9A84D7-C911-BA58-85FB-E82D0A133E4B}"/>
              </a:ext>
            </a:extLst>
          </p:cNvPr>
          <p:cNvSpPr txBox="1">
            <a:spLocks/>
          </p:cNvSpPr>
          <p:nvPr/>
        </p:nvSpPr>
        <p:spPr>
          <a:xfrm>
            <a:off x="395536" y="1044558"/>
            <a:ext cx="2880320" cy="51927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>
                <a:latin typeface="Gotham HTF"/>
              </a:rPr>
              <a:t>Vamos aplicar o que vimos nessa aula e montar no </a:t>
            </a:r>
            <a:r>
              <a:rPr lang="pt-BR" sz="1600" b="1" dirty="0">
                <a:solidFill>
                  <a:srgbClr val="ED145B"/>
                </a:solidFill>
                <a:latin typeface="Gotham HTF"/>
              </a:rPr>
              <a:t>um contador em binário</a:t>
            </a:r>
            <a:r>
              <a:rPr lang="pt-BR" sz="1600" dirty="0">
                <a:latin typeface="Gotham HTF"/>
              </a:rPr>
              <a:t>.</a:t>
            </a:r>
          </a:p>
          <a:p>
            <a:pPr marL="0" indent="0">
              <a:buNone/>
            </a:pPr>
            <a:r>
              <a:rPr lang="pt-BR" sz="1600" dirty="0">
                <a:latin typeface="Gotham HTF"/>
              </a:rPr>
              <a:t>Use como base o código que vimos no laboratório e faça com que os LEDs apresentem os números de </a:t>
            </a:r>
            <a:r>
              <a:rPr lang="pt-BR" sz="1600" b="1" dirty="0">
                <a:solidFill>
                  <a:srgbClr val="ED145B"/>
                </a:solidFill>
                <a:latin typeface="Gotham HTF"/>
              </a:rPr>
              <a:t>0 a 255, em binário, com intervalos de 1 segundo</a:t>
            </a:r>
            <a:r>
              <a:rPr lang="pt-BR" sz="1600" dirty="0">
                <a:latin typeface="Gotham HTF"/>
              </a:rPr>
              <a:t>.</a:t>
            </a:r>
          </a:p>
          <a:p>
            <a:pPr marL="0" indent="0">
              <a:buNone/>
            </a:pPr>
            <a:r>
              <a:rPr lang="pt-BR" sz="1600" dirty="0">
                <a:latin typeface="Gotham HTF"/>
              </a:rPr>
              <a:t>Por onde você começaria a resolver esse exercício? Faça um esboço no papel com ideias e verifique se elas fazem sentido.</a:t>
            </a:r>
          </a:p>
          <a:p>
            <a:pPr marL="0" indent="0">
              <a:buNone/>
            </a:pPr>
            <a:r>
              <a:rPr lang="pt-BR" sz="1600" dirty="0">
                <a:latin typeface="Gotham HTF"/>
              </a:rPr>
              <a:t>Pesquise na internet por problemas semelhantes e tente entender o racional para resolver esse exercício.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8FD856-70A3-C5DF-58A7-5ADF7512D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604" y="998121"/>
            <a:ext cx="5533753" cy="3326879"/>
          </a:xfrm>
          <a:prstGeom prst="rect">
            <a:avLst/>
          </a:prstGeom>
        </p:spPr>
      </p:pic>
      <p:pic>
        <p:nvPicPr>
          <p:cNvPr id="5" name="Picture 4" descr="Resultado de imagem para nerd vector gif">
            <a:extLst>
              <a:ext uri="{FF2B5EF4-FFF2-40B4-BE49-F238E27FC236}">
                <a16:creationId xmlns:a16="http://schemas.microsoft.com/office/drawing/2014/main" id="{327B9D67-1B87-4141-83D3-91E82BAD9C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604" y="4399496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AA37985-250F-4464-564F-0FC7BF68A89D}"/>
              </a:ext>
            </a:extLst>
          </p:cNvPr>
          <p:cNvSpPr txBox="1"/>
          <p:nvPr/>
        </p:nvSpPr>
        <p:spPr>
          <a:xfrm>
            <a:off x="5848341" y="4523299"/>
            <a:ext cx="303160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ED145B"/>
                </a:solidFill>
                <a:latin typeface="Gotham HTF"/>
              </a:rPr>
              <a:t>Material necessário: </a:t>
            </a:r>
          </a:p>
          <a:p>
            <a:pPr marL="300038" lvl="1" indent="0">
              <a:buNone/>
            </a:pPr>
            <a:r>
              <a:rPr lang="pt-BR" sz="1600" dirty="0">
                <a:latin typeface="Gotham HTF"/>
              </a:rPr>
              <a:t>• 1 Arduino;</a:t>
            </a:r>
          </a:p>
          <a:p>
            <a:pPr marL="300038" lvl="1" indent="0">
              <a:buNone/>
            </a:pPr>
            <a:r>
              <a:rPr lang="pt-BR" sz="1600" dirty="0">
                <a:latin typeface="Gotham HTF"/>
              </a:rPr>
              <a:t>• 8 Resistores de 220 Ohms;</a:t>
            </a:r>
          </a:p>
          <a:p>
            <a:pPr marL="300038" lvl="1" indent="0">
              <a:buNone/>
            </a:pPr>
            <a:r>
              <a:rPr lang="pt-BR" sz="1600" dirty="0">
                <a:latin typeface="Gotham HTF"/>
              </a:rPr>
              <a:t>• 8 Leds Vermelhos;</a:t>
            </a:r>
          </a:p>
          <a:p>
            <a:pPr marL="300038" lvl="1" indent="0">
              <a:buNone/>
            </a:pPr>
            <a:r>
              <a:rPr lang="pt-BR" sz="1600" dirty="0">
                <a:latin typeface="Gotham HTF"/>
              </a:rPr>
              <a:t>• 1 Protoboard;</a:t>
            </a:r>
          </a:p>
          <a:p>
            <a:pPr marL="300038" lvl="1" indent="0">
              <a:buNone/>
            </a:pPr>
            <a:r>
              <a:rPr lang="pt-BR" sz="1600" dirty="0">
                <a:latin typeface="Gotham HTF"/>
              </a:rPr>
              <a:t> • Jumpers </a:t>
            </a:r>
            <a:r>
              <a:rPr lang="pt-BR" sz="1600" dirty="0" err="1">
                <a:latin typeface="Gotham HTF"/>
              </a:rPr>
              <a:t>cables</a:t>
            </a:r>
            <a:r>
              <a:rPr lang="pt-BR" sz="1600" dirty="0">
                <a:latin typeface="Gotham HTF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544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has been designed using images from Flaticon.com</a:t>
            </a:r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Como nós contamos?</a:t>
            </a:r>
          </a:p>
        </p:txBody>
      </p:sp>
      <p:pic>
        <p:nvPicPr>
          <p:cNvPr id="3" name="Google Shape;126;p6" descr="Mão, Contando, Dedos, 1, Dois, Três, Quatro, Cinco">
            <a:extLst>
              <a:ext uri="{FF2B5EF4-FFF2-40B4-BE49-F238E27FC236}">
                <a16:creationId xmlns:a16="http://schemas.microsoft.com/office/drawing/2014/main" id="{F2B287D5-48A9-00AD-A971-29C97AE48B0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0160" y="260648"/>
            <a:ext cx="8585240" cy="38514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Chevron 2">
            <a:extLst>
              <a:ext uri="{FF2B5EF4-FFF2-40B4-BE49-F238E27FC236}">
                <a16:creationId xmlns:a16="http://schemas.microsoft.com/office/drawing/2014/main" id="{3D6412B4-7D14-1155-6B50-29836CB28217}"/>
              </a:ext>
            </a:extLst>
          </p:cNvPr>
          <p:cNvSpPr/>
          <p:nvPr/>
        </p:nvSpPr>
        <p:spPr>
          <a:xfrm flipH="1">
            <a:off x="2581607" y="3573016"/>
            <a:ext cx="1024758" cy="72416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Freeform: Shape 3">
            <a:extLst>
              <a:ext uri="{FF2B5EF4-FFF2-40B4-BE49-F238E27FC236}">
                <a16:creationId xmlns:a16="http://schemas.microsoft.com/office/drawing/2014/main" id="{8036D105-E18C-9C34-1122-A1E89710CD28}"/>
              </a:ext>
            </a:extLst>
          </p:cNvPr>
          <p:cNvSpPr/>
          <p:nvPr/>
        </p:nvSpPr>
        <p:spPr>
          <a:xfrm flipH="1">
            <a:off x="3413238" y="3573016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32000" rtlCol="0" anchor="ctr">
            <a:noAutofit/>
          </a:bodyPr>
          <a:lstStyle/>
          <a:p>
            <a:pPr defTabSz="685800">
              <a:defRPr/>
            </a:pPr>
            <a:r>
              <a:rPr lang="pt-BR" sz="1350" dirty="0">
                <a:solidFill>
                  <a:srgbClr val="4472C4"/>
                </a:solidFill>
                <a:latin typeface="Gotham HTF"/>
              </a:rPr>
              <a:t>É o primeiro sistema de representação que aprendermos, conhecido como </a:t>
            </a:r>
            <a:r>
              <a:rPr lang="pt-BR" sz="1350" b="1" dirty="0">
                <a:solidFill>
                  <a:srgbClr val="4472C4"/>
                </a:solidFill>
                <a:latin typeface="Gotham HTF"/>
              </a:rPr>
              <a:t>SISTEMA UNÁRIO</a:t>
            </a:r>
          </a:p>
        </p:txBody>
      </p:sp>
      <p:sp>
        <p:nvSpPr>
          <p:cNvPr id="6" name="Arrow: Chevron 4">
            <a:extLst>
              <a:ext uri="{FF2B5EF4-FFF2-40B4-BE49-F238E27FC236}">
                <a16:creationId xmlns:a16="http://schemas.microsoft.com/office/drawing/2014/main" id="{5372E2DC-E34D-BB89-21C1-CE1631AEA212}"/>
              </a:ext>
            </a:extLst>
          </p:cNvPr>
          <p:cNvSpPr/>
          <p:nvPr/>
        </p:nvSpPr>
        <p:spPr>
          <a:xfrm flipH="1">
            <a:off x="3277259" y="4492605"/>
            <a:ext cx="1024758" cy="724163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Freeform: Shape 5">
            <a:extLst>
              <a:ext uri="{FF2B5EF4-FFF2-40B4-BE49-F238E27FC236}">
                <a16:creationId xmlns:a16="http://schemas.microsoft.com/office/drawing/2014/main" id="{8D86E94F-FF0A-67EE-9CE5-1FA5A11455BE}"/>
              </a:ext>
            </a:extLst>
          </p:cNvPr>
          <p:cNvSpPr/>
          <p:nvPr/>
        </p:nvSpPr>
        <p:spPr>
          <a:xfrm flipH="1">
            <a:off x="4108890" y="4492605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32000" rtlCol="0" anchor="ctr">
            <a:noAutofit/>
          </a:bodyPr>
          <a:lstStyle/>
          <a:p>
            <a:pPr defTabSz="685800">
              <a:defRPr/>
            </a:pPr>
            <a:r>
              <a:rPr lang="pt-BR" sz="1350" dirty="0">
                <a:solidFill>
                  <a:srgbClr val="ED7D31"/>
                </a:solidFill>
                <a:latin typeface="Gotham HTF"/>
              </a:rPr>
              <a:t>É chamado dessa forma por possuir apenas </a:t>
            </a:r>
            <a:r>
              <a:rPr lang="pt-BR" sz="1350" b="1" dirty="0">
                <a:solidFill>
                  <a:srgbClr val="ED7D31"/>
                </a:solidFill>
                <a:latin typeface="Gotham HTF"/>
              </a:rPr>
              <a:t>UM</a:t>
            </a:r>
            <a:r>
              <a:rPr lang="pt-BR" sz="1350" dirty="0">
                <a:solidFill>
                  <a:srgbClr val="ED7D31"/>
                </a:solidFill>
                <a:latin typeface="Gotham HTF"/>
              </a:rPr>
              <a:t> </a:t>
            </a:r>
            <a:r>
              <a:rPr lang="pt-BR" sz="1350" b="1" dirty="0">
                <a:solidFill>
                  <a:srgbClr val="ED7D31"/>
                </a:solidFill>
                <a:latin typeface="Gotham HTF"/>
              </a:rPr>
              <a:t>SÍMBOLO</a:t>
            </a:r>
            <a:r>
              <a:rPr lang="pt-BR" sz="1350" dirty="0">
                <a:solidFill>
                  <a:srgbClr val="ED7D31"/>
                </a:solidFill>
                <a:latin typeface="Gotham HTF"/>
              </a:rPr>
              <a:t> (Dedo) para representar os números</a:t>
            </a:r>
          </a:p>
        </p:txBody>
      </p:sp>
      <p:sp>
        <p:nvSpPr>
          <p:cNvPr id="8" name="Arrow: Chevron 6">
            <a:extLst>
              <a:ext uri="{FF2B5EF4-FFF2-40B4-BE49-F238E27FC236}">
                <a16:creationId xmlns:a16="http://schemas.microsoft.com/office/drawing/2014/main" id="{9EF04B4B-38DC-9295-BE97-BD779D0AB374}"/>
              </a:ext>
            </a:extLst>
          </p:cNvPr>
          <p:cNvSpPr/>
          <p:nvPr/>
        </p:nvSpPr>
        <p:spPr>
          <a:xfrm flipH="1">
            <a:off x="3972911" y="5412193"/>
            <a:ext cx="1024758" cy="724163"/>
          </a:xfrm>
          <a:prstGeom prst="chevron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DAC64A2-4C5D-E32C-0A98-C896A8D4BA31}"/>
              </a:ext>
            </a:extLst>
          </p:cNvPr>
          <p:cNvSpPr/>
          <p:nvPr/>
        </p:nvSpPr>
        <p:spPr>
          <a:xfrm flipH="1">
            <a:off x="4804543" y="5412193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32000" rtlCol="0" anchor="ctr">
            <a:noAutofit/>
          </a:bodyPr>
          <a:lstStyle/>
          <a:p>
            <a:pPr defTabSz="685800">
              <a:defRPr/>
            </a:pPr>
            <a:r>
              <a:rPr lang="pt-BR" sz="1350" dirty="0">
                <a:solidFill>
                  <a:srgbClr val="ED265B"/>
                </a:solidFill>
                <a:latin typeface="Gotham HTF"/>
              </a:rPr>
              <a:t>Com esse sistemas conseguimos representar os </a:t>
            </a:r>
            <a:r>
              <a:rPr lang="pt-BR" sz="1350" b="1" dirty="0">
                <a:solidFill>
                  <a:srgbClr val="ED265B"/>
                </a:solidFill>
                <a:latin typeface="Gotham HTF"/>
              </a:rPr>
              <a:t>NÚMEROS NATURAIS (inteiros positivos)</a:t>
            </a:r>
          </a:p>
        </p:txBody>
      </p:sp>
      <p:sp>
        <p:nvSpPr>
          <p:cNvPr id="11" name="TextBox 82">
            <a:extLst>
              <a:ext uri="{FF2B5EF4-FFF2-40B4-BE49-F238E27FC236}">
                <a16:creationId xmlns:a16="http://schemas.microsoft.com/office/drawing/2014/main" id="{F0B09EA9-9FD4-108B-DBBB-544098A1F512}"/>
              </a:ext>
            </a:extLst>
          </p:cNvPr>
          <p:cNvSpPr txBox="1"/>
          <p:nvPr/>
        </p:nvSpPr>
        <p:spPr>
          <a:xfrm>
            <a:off x="591003" y="4842026"/>
            <a:ext cx="2612845" cy="83099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defTabSz="685800">
              <a:defRPr/>
            </a:pPr>
            <a:r>
              <a:rPr lang="pt-BR" sz="1600" dirty="0">
                <a:solidFill>
                  <a:prstClr val="black"/>
                </a:solidFill>
                <a:latin typeface="Gotham HTF"/>
              </a:rPr>
              <a:t>Quando crianças, aprendemos a contar até dez usando nossos dedos... 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3F26C5F-33EA-FAEC-8FB7-B001B2CF88E6}"/>
              </a:ext>
            </a:extLst>
          </p:cNvPr>
          <p:cNvSpPr txBox="1"/>
          <p:nvPr/>
        </p:nvSpPr>
        <p:spPr>
          <a:xfrm>
            <a:off x="501662" y="4492604"/>
            <a:ext cx="176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t-BR" b="1" dirty="0">
                <a:solidFill>
                  <a:srgbClr val="ED145B"/>
                </a:solidFill>
                <a:latin typeface="Calibri" panose="020F0502020204030204"/>
              </a:rPr>
              <a:t>Contando até 5</a:t>
            </a:r>
          </a:p>
        </p:txBody>
      </p:sp>
    </p:spTree>
    <p:extLst>
      <p:ext uri="{BB962C8B-B14F-4D97-AF65-F5344CB8AC3E}">
        <p14:creationId xmlns:p14="http://schemas.microsoft.com/office/powerpoint/2010/main" val="159988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Como nós contamos?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7794A0-B8C9-F2AA-03F0-6B965F4B70DB}"/>
              </a:ext>
            </a:extLst>
          </p:cNvPr>
          <p:cNvSpPr txBox="1"/>
          <p:nvPr/>
        </p:nvSpPr>
        <p:spPr>
          <a:xfrm>
            <a:off x="3473264" y="1772816"/>
            <a:ext cx="17415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711012"/>
                </a:solidFill>
                <a:latin typeface="Gotham HTF"/>
              </a:rPr>
              <a:t>324</a:t>
            </a:r>
          </a:p>
          <a:p>
            <a:pPr algn="ctr"/>
            <a:endParaRPr lang="pt-BR" sz="3600" dirty="0">
              <a:latin typeface="Gotham HTF"/>
            </a:endParaRPr>
          </a:p>
          <a:p>
            <a:pPr algn="ctr"/>
            <a:r>
              <a:rPr lang="pt-BR" sz="3600" b="1" dirty="0">
                <a:solidFill>
                  <a:srgbClr val="711012"/>
                </a:solidFill>
                <a:latin typeface="Gotham HTF"/>
              </a:rPr>
              <a:t>122.154</a:t>
            </a:r>
          </a:p>
        </p:txBody>
      </p:sp>
      <p:pic>
        <p:nvPicPr>
          <p:cNvPr id="1026" name="Picture 2" descr="Sequência Didática sobre o Sistema de Numeração Decimal - 4o e 5o ano ~  Profa. Miriam Navarro">
            <a:extLst>
              <a:ext uri="{FF2B5EF4-FFF2-40B4-BE49-F238E27FC236}">
                <a16:creationId xmlns:a16="http://schemas.microsoft.com/office/drawing/2014/main" id="{60D89B18-18EB-C145-CEE6-2B73F9851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87" y="1448032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4">
            <a:extLst>
              <a:ext uri="{FF2B5EF4-FFF2-40B4-BE49-F238E27FC236}">
                <a16:creationId xmlns:a16="http://schemas.microsoft.com/office/drawing/2014/main" id="{011FA964-E719-0489-76A6-46565DA56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683687"/>
            <a:ext cx="3124545" cy="306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77A05D78-DA4C-B7A6-9BF7-74DA2BE271AB}"/>
              </a:ext>
            </a:extLst>
          </p:cNvPr>
          <p:cNvSpPr>
            <a:spLocks noChangeAspect="1"/>
          </p:cNvSpPr>
          <p:nvPr/>
        </p:nvSpPr>
        <p:spPr>
          <a:xfrm>
            <a:off x="632143" y="4069638"/>
            <a:ext cx="594000" cy="59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CC427FB-3018-8D58-E320-981667B798CD}"/>
              </a:ext>
            </a:extLst>
          </p:cNvPr>
          <p:cNvSpPr>
            <a:spLocks noChangeAspect="1"/>
          </p:cNvSpPr>
          <p:nvPr/>
        </p:nvSpPr>
        <p:spPr>
          <a:xfrm>
            <a:off x="3288633" y="4069638"/>
            <a:ext cx="594000" cy="59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AC6CC1-DA95-A762-6DAA-0383FE6B57C2}"/>
              </a:ext>
            </a:extLst>
          </p:cNvPr>
          <p:cNvSpPr>
            <a:spLocks noChangeAspect="1"/>
          </p:cNvSpPr>
          <p:nvPr/>
        </p:nvSpPr>
        <p:spPr>
          <a:xfrm>
            <a:off x="6084168" y="4069638"/>
            <a:ext cx="594000" cy="594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6613D2-EF5D-2BCB-C4CE-C916C9559DBE}"/>
              </a:ext>
            </a:extLst>
          </p:cNvPr>
          <p:cNvSpPr>
            <a:spLocks noChangeAspect="1"/>
          </p:cNvSpPr>
          <p:nvPr/>
        </p:nvSpPr>
        <p:spPr>
          <a:xfrm>
            <a:off x="1226143" y="4069638"/>
            <a:ext cx="1603767" cy="5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b="1" dirty="0">
                <a:solidFill>
                  <a:prstClr val="white"/>
                </a:solidFill>
                <a:latin typeface="Calibri" panose="020F0502020204030204"/>
              </a:rPr>
              <a:t>Símbolos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183CCBFF-10F2-B286-36A9-D3EE88F8AF23}"/>
              </a:ext>
            </a:extLst>
          </p:cNvPr>
          <p:cNvSpPr>
            <a:spLocks noChangeAspect="1"/>
          </p:cNvSpPr>
          <p:nvPr/>
        </p:nvSpPr>
        <p:spPr>
          <a:xfrm>
            <a:off x="3882633" y="4069638"/>
            <a:ext cx="1603767" cy="59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b="1" dirty="0">
                <a:solidFill>
                  <a:prstClr val="white"/>
                </a:solidFill>
                <a:latin typeface="Calibri" panose="020F0502020204030204"/>
              </a:rPr>
              <a:t>Combinação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C06C0793-6C89-3B54-7942-79F346FD35DF}"/>
              </a:ext>
            </a:extLst>
          </p:cNvPr>
          <p:cNvSpPr>
            <a:spLocks noChangeAspect="1"/>
          </p:cNvSpPr>
          <p:nvPr/>
        </p:nvSpPr>
        <p:spPr>
          <a:xfrm>
            <a:off x="6678168" y="4069638"/>
            <a:ext cx="1603767" cy="59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b="1" dirty="0">
                <a:solidFill>
                  <a:prstClr val="white"/>
                </a:solidFill>
                <a:latin typeface="Calibri" panose="020F0502020204030204"/>
              </a:rPr>
              <a:t>Base Numérica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87B46F16-3850-118A-B2E1-E229280BB453}"/>
              </a:ext>
            </a:extLst>
          </p:cNvPr>
          <p:cNvSpPr txBox="1"/>
          <p:nvPr/>
        </p:nvSpPr>
        <p:spPr>
          <a:xfrm>
            <a:off x="632143" y="4725144"/>
            <a:ext cx="21977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pt-BR" sz="1600" dirty="0">
                <a:solidFill>
                  <a:srgbClr val="2F5597"/>
                </a:solidFill>
                <a:latin typeface="Gotham HTF"/>
              </a:rPr>
              <a:t>Mais tarde, nos são apresentados os </a:t>
            </a:r>
            <a:r>
              <a:rPr lang="pt-BR" sz="1600" b="1" dirty="0">
                <a:solidFill>
                  <a:srgbClr val="2F5597"/>
                </a:solidFill>
                <a:latin typeface="Gotham HTF"/>
              </a:rPr>
              <a:t>Algarismos</a:t>
            </a:r>
            <a:r>
              <a:rPr lang="pt-BR" sz="1600" dirty="0">
                <a:solidFill>
                  <a:srgbClr val="2F5597"/>
                </a:solidFill>
                <a:latin typeface="Gotham HTF"/>
              </a:rPr>
              <a:t>! Sendo um conjunto de </a:t>
            </a:r>
            <a:r>
              <a:rPr lang="pt-BR" sz="1600" b="1" dirty="0">
                <a:solidFill>
                  <a:srgbClr val="2F5597"/>
                </a:solidFill>
                <a:latin typeface="Gotham HTF"/>
              </a:rPr>
              <a:t>DEZ</a:t>
            </a:r>
            <a:r>
              <a:rPr lang="pt-BR" sz="1600" dirty="0">
                <a:solidFill>
                  <a:srgbClr val="2F5597"/>
                </a:solidFill>
                <a:latin typeface="Gotham HTF"/>
              </a:rPr>
              <a:t> </a:t>
            </a:r>
            <a:r>
              <a:rPr lang="pt-BR" sz="1600" b="1" dirty="0">
                <a:solidFill>
                  <a:srgbClr val="2F5597"/>
                </a:solidFill>
                <a:latin typeface="Gotham HTF"/>
              </a:rPr>
              <a:t>símbolos</a:t>
            </a:r>
            <a:r>
              <a:rPr lang="pt-BR" sz="1600" dirty="0">
                <a:solidFill>
                  <a:srgbClr val="2F5597"/>
                </a:solidFill>
                <a:latin typeface="Gotham HTF"/>
              </a:rPr>
              <a:t>, cada um representando um </a:t>
            </a:r>
            <a:r>
              <a:rPr lang="pt-BR" sz="1600" b="1" dirty="0">
                <a:solidFill>
                  <a:srgbClr val="2F5597"/>
                </a:solidFill>
                <a:latin typeface="Gotham HTF"/>
              </a:rPr>
              <a:t>Número</a:t>
            </a:r>
            <a:r>
              <a:rPr lang="pt-BR" sz="1600" dirty="0">
                <a:solidFill>
                  <a:srgbClr val="2F5597"/>
                </a:solidFill>
                <a:latin typeface="Gotham HTF"/>
              </a:rPr>
              <a:t>.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5D47A5D2-55EC-6DEF-FB3C-AE97798B6D67}"/>
              </a:ext>
            </a:extLst>
          </p:cNvPr>
          <p:cNvSpPr txBox="1"/>
          <p:nvPr/>
        </p:nvSpPr>
        <p:spPr>
          <a:xfrm>
            <a:off x="3288633" y="4725144"/>
            <a:ext cx="21977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pt-BR" sz="1600" dirty="0">
                <a:solidFill>
                  <a:srgbClr val="C55A11"/>
                </a:solidFill>
                <a:latin typeface="Gotham HTF"/>
              </a:rPr>
              <a:t>Com esses símbolos, nós aprendemos a combina-los para </a:t>
            </a:r>
            <a:r>
              <a:rPr lang="pt-BR" sz="1600" b="1" dirty="0">
                <a:solidFill>
                  <a:srgbClr val="C55A11"/>
                </a:solidFill>
                <a:latin typeface="Gotham HTF"/>
              </a:rPr>
              <a:t>representar valores </a:t>
            </a:r>
            <a:r>
              <a:rPr lang="pt-BR" sz="1600" dirty="0">
                <a:solidFill>
                  <a:srgbClr val="C55A11"/>
                </a:solidFill>
                <a:latin typeface="Gotham HTF"/>
              </a:rPr>
              <a:t>muito maiores que os dez que estávamos limitados antes.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1A44A5F7-BCE3-3510-8C2B-30ECA8C5A90A}"/>
              </a:ext>
            </a:extLst>
          </p:cNvPr>
          <p:cNvSpPr txBox="1"/>
          <p:nvPr/>
        </p:nvSpPr>
        <p:spPr>
          <a:xfrm>
            <a:off x="6084168" y="4725144"/>
            <a:ext cx="2652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pt-BR" sz="1600" dirty="0">
                <a:solidFill>
                  <a:srgbClr val="7C7C7C"/>
                </a:solidFill>
                <a:latin typeface="Gotham HTF"/>
              </a:rPr>
              <a:t>Desta forma, nos foi apresentado o sistema </a:t>
            </a:r>
            <a:r>
              <a:rPr lang="pt-BR" sz="1600" b="1" dirty="0">
                <a:solidFill>
                  <a:srgbClr val="7C7C7C"/>
                </a:solidFill>
                <a:latin typeface="Gotham HTF"/>
              </a:rPr>
              <a:t>DECIMAL</a:t>
            </a:r>
            <a:r>
              <a:rPr lang="pt-BR" sz="1600" dirty="0">
                <a:solidFill>
                  <a:srgbClr val="7C7C7C"/>
                </a:solidFill>
                <a:latin typeface="Gotham HTF"/>
              </a:rPr>
              <a:t>, em que cada símbolo representa um número, e a “casa” em que ele está, representa um </a:t>
            </a:r>
            <a:r>
              <a:rPr lang="pt-BR" sz="1600" b="1" dirty="0">
                <a:solidFill>
                  <a:srgbClr val="7C7C7C"/>
                </a:solidFill>
                <a:latin typeface="Gotham HTF"/>
              </a:rPr>
              <a:t>multiplicador de base 10</a:t>
            </a:r>
          </a:p>
        </p:txBody>
      </p:sp>
      <p:grpSp>
        <p:nvGrpSpPr>
          <p:cNvPr id="1057" name="POWER_USER_ID_ICONS_Advocacy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DAC657E-CB8F-D911-8203-2C4032262CF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3392094" y="4119863"/>
            <a:ext cx="401467" cy="463459"/>
            <a:chOff x="8" y="8"/>
            <a:chExt cx="408" cy="471"/>
          </a:xfrm>
          <a:solidFill>
            <a:schemeClr val="lt1"/>
          </a:solidFill>
        </p:grpSpPr>
        <p:sp>
          <p:nvSpPr>
            <p:cNvPr id="1058" name="POWER_USER_ID_ICONS_Advocacy">
              <a:extLst>
                <a:ext uri="{FF2B5EF4-FFF2-40B4-BE49-F238E27FC236}">
                  <a16:creationId xmlns:a16="http://schemas.microsoft.com/office/drawing/2014/main" id="{D7808270-8E19-04CB-87CA-89E03170453B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85" y="298"/>
              <a:ext cx="37" cy="3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59" name="POWER_USER_ID_ICONS_Advocacy">
              <a:extLst>
                <a:ext uri="{FF2B5EF4-FFF2-40B4-BE49-F238E27FC236}">
                  <a16:creationId xmlns:a16="http://schemas.microsoft.com/office/drawing/2014/main" id="{1E23A4AD-FBB1-20E5-B6C0-A8675FD2EB88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0" y="298"/>
              <a:ext cx="37" cy="3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60" name="POWER_USER_ID_ICONS_Advocacy">
              <a:extLst>
                <a:ext uri="{FF2B5EF4-FFF2-40B4-BE49-F238E27FC236}">
                  <a16:creationId xmlns:a16="http://schemas.microsoft.com/office/drawing/2014/main" id="{368BB188-7D30-F1C2-42E2-78AB5BBB0D3C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21" y="264"/>
              <a:ext cx="56" cy="5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61" name="POWER_USER_ID_ICONS_Advocacy">
              <a:extLst>
                <a:ext uri="{FF2B5EF4-FFF2-40B4-BE49-F238E27FC236}">
                  <a16:creationId xmlns:a16="http://schemas.microsoft.com/office/drawing/2014/main" id="{E4F7AAD7-EE62-ED36-B9AB-1CE2E12A9264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295" y="345"/>
              <a:ext cx="39" cy="86"/>
            </a:xfrm>
            <a:custGeom>
              <a:avLst/>
              <a:gdLst>
                <a:gd name="T0" fmla="*/ 103 w 103"/>
                <a:gd name="T1" fmla="*/ 229 h 229"/>
                <a:gd name="T2" fmla="*/ 20 w 103"/>
                <a:gd name="T3" fmla="*/ 229 h 229"/>
                <a:gd name="T4" fmla="*/ 20 w 103"/>
                <a:gd name="T5" fmla="*/ 76 h 229"/>
                <a:gd name="T6" fmla="*/ 0 w 103"/>
                <a:gd name="T7" fmla="*/ 4 h 229"/>
                <a:gd name="T8" fmla="*/ 23 w 103"/>
                <a:gd name="T9" fmla="*/ 0 h 229"/>
                <a:gd name="T10" fmla="*/ 103 w 103"/>
                <a:gd name="T11" fmla="*/ 81 h 229"/>
                <a:gd name="T12" fmla="*/ 103 w 103"/>
                <a:gd name="T1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229">
                  <a:moveTo>
                    <a:pt x="103" y="229"/>
                  </a:moveTo>
                  <a:lnTo>
                    <a:pt x="20" y="229"/>
                  </a:lnTo>
                  <a:lnTo>
                    <a:pt x="20" y="76"/>
                  </a:lnTo>
                  <a:cubicBezTo>
                    <a:pt x="20" y="50"/>
                    <a:pt x="12" y="25"/>
                    <a:pt x="0" y="4"/>
                  </a:cubicBezTo>
                  <a:cubicBezTo>
                    <a:pt x="7" y="2"/>
                    <a:pt x="15" y="0"/>
                    <a:pt x="23" y="0"/>
                  </a:cubicBezTo>
                  <a:cubicBezTo>
                    <a:pt x="67" y="0"/>
                    <a:pt x="103" y="36"/>
                    <a:pt x="103" y="81"/>
                  </a:cubicBezTo>
                  <a:lnTo>
                    <a:pt x="103" y="22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62" name="POWER_USER_ID_ICONS_Advocacy">
              <a:extLst>
                <a:ext uri="{FF2B5EF4-FFF2-40B4-BE49-F238E27FC236}">
                  <a16:creationId xmlns:a16="http://schemas.microsoft.com/office/drawing/2014/main" id="{775EE021-0400-E78C-2F40-6309707DEDC0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66" y="264"/>
              <a:ext cx="55" cy="5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63" name="POWER_USER_ID_ICONS_Advocacy">
              <a:extLst>
                <a:ext uri="{FF2B5EF4-FFF2-40B4-BE49-F238E27FC236}">
                  <a16:creationId xmlns:a16="http://schemas.microsoft.com/office/drawing/2014/main" id="{15A5F4CC-CC5E-8280-6C06-DC2A75B170DE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8" y="345"/>
              <a:ext cx="39" cy="86"/>
            </a:xfrm>
            <a:custGeom>
              <a:avLst/>
              <a:gdLst>
                <a:gd name="T0" fmla="*/ 81 w 104"/>
                <a:gd name="T1" fmla="*/ 0 h 229"/>
                <a:gd name="T2" fmla="*/ 104 w 104"/>
                <a:gd name="T3" fmla="*/ 4 h 229"/>
                <a:gd name="T4" fmla="*/ 83 w 104"/>
                <a:gd name="T5" fmla="*/ 76 h 229"/>
                <a:gd name="T6" fmla="*/ 83 w 104"/>
                <a:gd name="T7" fmla="*/ 229 h 229"/>
                <a:gd name="T8" fmla="*/ 0 w 104"/>
                <a:gd name="T9" fmla="*/ 229 h 229"/>
                <a:gd name="T10" fmla="*/ 0 w 104"/>
                <a:gd name="T11" fmla="*/ 81 h 229"/>
                <a:gd name="T12" fmla="*/ 81 w 104"/>
                <a:gd name="T13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229">
                  <a:moveTo>
                    <a:pt x="81" y="0"/>
                  </a:moveTo>
                  <a:cubicBezTo>
                    <a:pt x="89" y="0"/>
                    <a:pt x="96" y="2"/>
                    <a:pt x="104" y="4"/>
                  </a:cubicBezTo>
                  <a:cubicBezTo>
                    <a:pt x="91" y="25"/>
                    <a:pt x="83" y="50"/>
                    <a:pt x="83" y="76"/>
                  </a:cubicBezTo>
                  <a:lnTo>
                    <a:pt x="83" y="229"/>
                  </a:lnTo>
                  <a:lnTo>
                    <a:pt x="0" y="229"/>
                  </a:lnTo>
                  <a:lnTo>
                    <a:pt x="0" y="81"/>
                  </a:lnTo>
                  <a:cubicBezTo>
                    <a:pt x="0" y="36"/>
                    <a:pt x="36" y="0"/>
                    <a:pt x="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64" name="POWER_USER_ID_ICONS_Advocacy">
              <a:extLst>
                <a:ext uri="{FF2B5EF4-FFF2-40B4-BE49-F238E27FC236}">
                  <a16:creationId xmlns:a16="http://schemas.microsoft.com/office/drawing/2014/main" id="{AD846325-7CB4-1AC2-005E-B214D2E1A696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30" y="209"/>
              <a:ext cx="82" cy="82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65" name="POWER_USER_ID_ICONS_Advocacy">
              <a:extLst>
                <a:ext uri="{FF2B5EF4-FFF2-40B4-BE49-F238E27FC236}">
                  <a16:creationId xmlns:a16="http://schemas.microsoft.com/office/drawing/2014/main" id="{341139A6-EE6C-53DB-4BDD-7455A9EC7E86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36" y="330"/>
              <a:ext cx="57" cy="123"/>
            </a:xfrm>
            <a:custGeom>
              <a:avLst/>
              <a:gdLst>
                <a:gd name="T0" fmla="*/ 150 w 150"/>
                <a:gd name="T1" fmla="*/ 327 h 327"/>
                <a:gd name="T2" fmla="*/ 22 w 150"/>
                <a:gd name="T3" fmla="*/ 327 h 327"/>
                <a:gd name="T4" fmla="*/ 22 w 150"/>
                <a:gd name="T5" fmla="*/ 94 h 327"/>
                <a:gd name="T6" fmla="*/ 0 w 150"/>
                <a:gd name="T7" fmla="*/ 5 h 327"/>
                <a:gd name="T8" fmla="*/ 33 w 150"/>
                <a:gd name="T9" fmla="*/ 0 h 327"/>
                <a:gd name="T10" fmla="*/ 150 w 150"/>
                <a:gd name="T11" fmla="*/ 117 h 327"/>
                <a:gd name="T12" fmla="*/ 150 w 150"/>
                <a:gd name="T13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327">
                  <a:moveTo>
                    <a:pt x="150" y="327"/>
                  </a:moveTo>
                  <a:lnTo>
                    <a:pt x="22" y="327"/>
                  </a:lnTo>
                  <a:lnTo>
                    <a:pt x="22" y="94"/>
                  </a:lnTo>
                  <a:cubicBezTo>
                    <a:pt x="22" y="62"/>
                    <a:pt x="14" y="32"/>
                    <a:pt x="0" y="5"/>
                  </a:cubicBezTo>
                  <a:cubicBezTo>
                    <a:pt x="11" y="2"/>
                    <a:pt x="22" y="0"/>
                    <a:pt x="33" y="0"/>
                  </a:cubicBezTo>
                  <a:cubicBezTo>
                    <a:pt x="98" y="0"/>
                    <a:pt x="150" y="52"/>
                    <a:pt x="150" y="117"/>
                  </a:cubicBezTo>
                  <a:lnTo>
                    <a:pt x="150" y="32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66" name="POWER_USER_ID_ICONS_Advocacy">
              <a:extLst>
                <a:ext uri="{FF2B5EF4-FFF2-40B4-BE49-F238E27FC236}">
                  <a16:creationId xmlns:a16="http://schemas.microsoft.com/office/drawing/2014/main" id="{2E161C57-55B0-8618-B4DF-A7B9D942D9D6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49" y="330"/>
              <a:ext cx="57" cy="123"/>
            </a:xfrm>
            <a:custGeom>
              <a:avLst/>
              <a:gdLst>
                <a:gd name="T0" fmla="*/ 128 w 150"/>
                <a:gd name="T1" fmla="*/ 94 h 327"/>
                <a:gd name="T2" fmla="*/ 128 w 150"/>
                <a:gd name="T3" fmla="*/ 327 h 327"/>
                <a:gd name="T4" fmla="*/ 0 w 150"/>
                <a:gd name="T5" fmla="*/ 327 h 327"/>
                <a:gd name="T6" fmla="*/ 0 w 150"/>
                <a:gd name="T7" fmla="*/ 117 h 327"/>
                <a:gd name="T8" fmla="*/ 117 w 150"/>
                <a:gd name="T9" fmla="*/ 0 h 327"/>
                <a:gd name="T10" fmla="*/ 150 w 150"/>
                <a:gd name="T11" fmla="*/ 5 h 327"/>
                <a:gd name="T12" fmla="*/ 128 w 150"/>
                <a:gd name="T13" fmla="*/ 94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327">
                  <a:moveTo>
                    <a:pt x="128" y="94"/>
                  </a:moveTo>
                  <a:lnTo>
                    <a:pt x="128" y="327"/>
                  </a:lnTo>
                  <a:lnTo>
                    <a:pt x="0" y="327"/>
                  </a:lnTo>
                  <a:lnTo>
                    <a:pt x="0" y="117"/>
                  </a:lnTo>
                  <a:cubicBezTo>
                    <a:pt x="0" y="52"/>
                    <a:pt x="53" y="0"/>
                    <a:pt x="117" y="0"/>
                  </a:cubicBezTo>
                  <a:cubicBezTo>
                    <a:pt x="129" y="0"/>
                    <a:pt x="139" y="2"/>
                    <a:pt x="150" y="5"/>
                  </a:cubicBezTo>
                  <a:cubicBezTo>
                    <a:pt x="136" y="32"/>
                    <a:pt x="128" y="62"/>
                    <a:pt x="128" y="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67" name="POWER_USER_ID_ICONS_Advocacy">
              <a:extLst>
                <a:ext uri="{FF2B5EF4-FFF2-40B4-BE49-F238E27FC236}">
                  <a16:creationId xmlns:a16="http://schemas.microsoft.com/office/drawing/2014/main" id="{7C9C155A-1958-E2BD-3014-0101F4AEB7D7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107" y="301"/>
              <a:ext cx="128" cy="178"/>
            </a:xfrm>
            <a:custGeom>
              <a:avLst/>
              <a:gdLst>
                <a:gd name="T0" fmla="*/ 0 w 340"/>
                <a:gd name="T1" fmla="*/ 471 h 471"/>
                <a:gd name="T2" fmla="*/ 340 w 340"/>
                <a:gd name="T3" fmla="*/ 471 h 471"/>
                <a:gd name="T4" fmla="*/ 340 w 340"/>
                <a:gd name="T5" fmla="*/ 170 h 471"/>
                <a:gd name="T6" fmla="*/ 170 w 340"/>
                <a:gd name="T7" fmla="*/ 0 h 471"/>
                <a:gd name="T8" fmla="*/ 0 w 340"/>
                <a:gd name="T9" fmla="*/ 170 h 471"/>
                <a:gd name="T10" fmla="*/ 0 w 340"/>
                <a:gd name="T11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0" h="471">
                  <a:moveTo>
                    <a:pt x="0" y="471"/>
                  </a:moveTo>
                  <a:lnTo>
                    <a:pt x="340" y="471"/>
                  </a:lnTo>
                  <a:lnTo>
                    <a:pt x="340" y="170"/>
                  </a:lnTo>
                  <a:cubicBezTo>
                    <a:pt x="340" y="76"/>
                    <a:pt x="264" y="0"/>
                    <a:pt x="170" y="0"/>
                  </a:cubicBezTo>
                  <a:cubicBezTo>
                    <a:pt x="76" y="0"/>
                    <a:pt x="0" y="76"/>
                    <a:pt x="0" y="170"/>
                  </a:cubicBezTo>
                  <a:lnTo>
                    <a:pt x="0" y="47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68" name="POWER_USER_ID_ICONS_Advocacy">
              <a:extLst>
                <a:ext uri="{FF2B5EF4-FFF2-40B4-BE49-F238E27FC236}">
                  <a16:creationId xmlns:a16="http://schemas.microsoft.com/office/drawing/2014/main" id="{1FF07E87-B1E2-743F-2968-3A868480DAD5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163" y="8"/>
              <a:ext cx="253" cy="230"/>
            </a:xfrm>
            <a:custGeom>
              <a:avLst/>
              <a:gdLst>
                <a:gd name="T0" fmla="*/ 551 w 675"/>
                <a:gd name="T1" fmla="*/ 0 h 611"/>
                <a:gd name="T2" fmla="*/ 123 w 675"/>
                <a:gd name="T3" fmla="*/ 0 h 611"/>
                <a:gd name="T4" fmla="*/ 0 w 675"/>
                <a:gd name="T5" fmla="*/ 123 h 611"/>
                <a:gd name="T6" fmla="*/ 0 w 675"/>
                <a:gd name="T7" fmla="*/ 326 h 611"/>
                <a:gd name="T8" fmla="*/ 123 w 675"/>
                <a:gd name="T9" fmla="*/ 449 h 611"/>
                <a:gd name="T10" fmla="*/ 167 w 675"/>
                <a:gd name="T11" fmla="*/ 449 h 611"/>
                <a:gd name="T12" fmla="*/ 167 w 675"/>
                <a:gd name="T13" fmla="*/ 611 h 611"/>
                <a:gd name="T14" fmla="*/ 329 w 675"/>
                <a:gd name="T15" fmla="*/ 449 h 611"/>
                <a:gd name="T16" fmla="*/ 551 w 675"/>
                <a:gd name="T17" fmla="*/ 449 h 611"/>
                <a:gd name="T18" fmla="*/ 675 w 675"/>
                <a:gd name="T19" fmla="*/ 326 h 611"/>
                <a:gd name="T20" fmla="*/ 675 w 675"/>
                <a:gd name="T21" fmla="*/ 123 h 611"/>
                <a:gd name="T22" fmla="*/ 551 w 675"/>
                <a:gd name="T23" fmla="*/ 0 h 611"/>
                <a:gd name="T24" fmla="*/ 630 w 675"/>
                <a:gd name="T25" fmla="*/ 326 h 611"/>
                <a:gd name="T26" fmla="*/ 551 w 675"/>
                <a:gd name="T27" fmla="*/ 405 h 611"/>
                <a:gd name="T28" fmla="*/ 311 w 675"/>
                <a:gd name="T29" fmla="*/ 405 h 611"/>
                <a:gd name="T30" fmla="*/ 212 w 675"/>
                <a:gd name="T31" fmla="*/ 504 h 611"/>
                <a:gd name="T32" fmla="*/ 212 w 675"/>
                <a:gd name="T33" fmla="*/ 405 h 611"/>
                <a:gd name="T34" fmla="*/ 123 w 675"/>
                <a:gd name="T35" fmla="*/ 405 h 611"/>
                <a:gd name="T36" fmla="*/ 44 w 675"/>
                <a:gd name="T37" fmla="*/ 326 h 611"/>
                <a:gd name="T38" fmla="*/ 44 w 675"/>
                <a:gd name="T39" fmla="*/ 123 h 611"/>
                <a:gd name="T40" fmla="*/ 123 w 675"/>
                <a:gd name="T41" fmla="*/ 44 h 611"/>
                <a:gd name="T42" fmla="*/ 551 w 675"/>
                <a:gd name="T43" fmla="*/ 44 h 611"/>
                <a:gd name="T44" fmla="*/ 630 w 675"/>
                <a:gd name="T45" fmla="*/ 123 h 611"/>
                <a:gd name="T46" fmla="*/ 630 w 675"/>
                <a:gd name="T47" fmla="*/ 326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5" h="611">
                  <a:moveTo>
                    <a:pt x="551" y="0"/>
                  </a:move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326"/>
                  </a:lnTo>
                  <a:cubicBezTo>
                    <a:pt x="0" y="394"/>
                    <a:pt x="55" y="449"/>
                    <a:pt x="123" y="449"/>
                  </a:cubicBezTo>
                  <a:lnTo>
                    <a:pt x="167" y="449"/>
                  </a:lnTo>
                  <a:lnTo>
                    <a:pt x="167" y="611"/>
                  </a:lnTo>
                  <a:lnTo>
                    <a:pt x="329" y="449"/>
                  </a:lnTo>
                  <a:lnTo>
                    <a:pt x="551" y="449"/>
                  </a:lnTo>
                  <a:cubicBezTo>
                    <a:pt x="619" y="449"/>
                    <a:pt x="675" y="394"/>
                    <a:pt x="675" y="326"/>
                  </a:cubicBezTo>
                  <a:lnTo>
                    <a:pt x="675" y="123"/>
                  </a:lnTo>
                  <a:cubicBezTo>
                    <a:pt x="675" y="55"/>
                    <a:pt x="619" y="0"/>
                    <a:pt x="551" y="0"/>
                  </a:cubicBezTo>
                  <a:close/>
                  <a:moveTo>
                    <a:pt x="630" y="326"/>
                  </a:moveTo>
                  <a:cubicBezTo>
                    <a:pt x="630" y="370"/>
                    <a:pt x="595" y="405"/>
                    <a:pt x="551" y="405"/>
                  </a:cubicBezTo>
                  <a:lnTo>
                    <a:pt x="311" y="405"/>
                  </a:lnTo>
                  <a:lnTo>
                    <a:pt x="212" y="504"/>
                  </a:lnTo>
                  <a:lnTo>
                    <a:pt x="212" y="405"/>
                  </a:lnTo>
                  <a:lnTo>
                    <a:pt x="123" y="405"/>
                  </a:lnTo>
                  <a:cubicBezTo>
                    <a:pt x="80" y="405"/>
                    <a:pt x="44" y="370"/>
                    <a:pt x="44" y="326"/>
                  </a:cubicBezTo>
                  <a:lnTo>
                    <a:pt x="44" y="123"/>
                  </a:lnTo>
                  <a:cubicBezTo>
                    <a:pt x="44" y="80"/>
                    <a:pt x="80" y="44"/>
                    <a:pt x="123" y="44"/>
                  </a:cubicBezTo>
                  <a:lnTo>
                    <a:pt x="551" y="44"/>
                  </a:lnTo>
                  <a:cubicBezTo>
                    <a:pt x="595" y="44"/>
                    <a:pt x="630" y="80"/>
                    <a:pt x="630" y="123"/>
                  </a:cubicBezTo>
                  <a:lnTo>
                    <a:pt x="630" y="32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</p:grpSp>
      <p:sp>
        <p:nvSpPr>
          <p:cNvPr id="1069" name="POWER_USER_ID_ICONS_Caliper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B27D589-E783-0586-14D6-E699FB32FB11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6135002" y="4148059"/>
            <a:ext cx="483139" cy="460506"/>
          </a:xfrm>
          <a:custGeom>
            <a:avLst/>
            <a:gdLst>
              <a:gd name="T0" fmla="*/ 572 w 1257"/>
              <a:gd name="T1" fmla="*/ 499 h 1196"/>
              <a:gd name="T2" fmla="*/ 392 w 1257"/>
              <a:gd name="T3" fmla="*/ 271 h 1196"/>
              <a:gd name="T4" fmla="*/ 26 w 1257"/>
              <a:gd name="T5" fmla="*/ 558 h 1196"/>
              <a:gd name="T6" fmla="*/ 14 w 1257"/>
              <a:gd name="T7" fmla="*/ 465 h 1196"/>
              <a:gd name="T8" fmla="*/ 87 w 1257"/>
              <a:gd name="T9" fmla="*/ 367 h 1196"/>
              <a:gd name="T10" fmla="*/ 284 w 1257"/>
              <a:gd name="T11" fmla="*/ 131 h 1196"/>
              <a:gd name="T12" fmla="*/ 285 w 1257"/>
              <a:gd name="T13" fmla="*/ 132 h 1196"/>
              <a:gd name="T14" fmla="*/ 424 w 1257"/>
              <a:gd name="T15" fmla="*/ 22 h 1196"/>
              <a:gd name="T16" fmla="*/ 523 w 1257"/>
              <a:gd name="T17" fmla="*/ 149 h 1196"/>
              <a:gd name="T18" fmla="*/ 713 w 1257"/>
              <a:gd name="T19" fmla="*/ 0 h 1196"/>
              <a:gd name="T20" fmla="*/ 583 w 1257"/>
              <a:gd name="T21" fmla="*/ 225 h 1196"/>
              <a:gd name="T22" fmla="*/ 662 w 1257"/>
              <a:gd name="T23" fmla="*/ 326 h 1196"/>
              <a:gd name="T24" fmla="*/ 912 w 1257"/>
              <a:gd name="T25" fmla="*/ 254 h 1196"/>
              <a:gd name="T26" fmla="*/ 721 w 1257"/>
              <a:gd name="T27" fmla="*/ 402 h 1196"/>
              <a:gd name="T28" fmla="*/ 1257 w 1257"/>
              <a:gd name="T29" fmla="*/ 1087 h 1196"/>
              <a:gd name="T30" fmla="*/ 1117 w 1257"/>
              <a:gd name="T31" fmla="*/ 1196 h 1196"/>
              <a:gd name="T32" fmla="*/ 681 w 1257"/>
              <a:gd name="T33" fmla="*/ 638 h 1196"/>
              <a:gd name="T34" fmla="*/ 404 w 1257"/>
              <a:gd name="T35" fmla="*/ 773 h 1196"/>
              <a:gd name="T36" fmla="*/ 292 w 1257"/>
              <a:gd name="T37" fmla="*/ 820 h 1196"/>
              <a:gd name="T38" fmla="*/ 204 w 1257"/>
              <a:gd name="T39" fmla="*/ 786 h 1196"/>
              <a:gd name="T40" fmla="*/ 572 w 1257"/>
              <a:gd name="T41" fmla="*/ 499 h 1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57" h="1196">
                <a:moveTo>
                  <a:pt x="572" y="499"/>
                </a:moveTo>
                <a:lnTo>
                  <a:pt x="392" y="271"/>
                </a:lnTo>
                <a:lnTo>
                  <a:pt x="26" y="558"/>
                </a:lnTo>
                <a:cubicBezTo>
                  <a:pt x="8" y="536"/>
                  <a:pt x="0" y="492"/>
                  <a:pt x="14" y="465"/>
                </a:cubicBezTo>
                <a:cubicBezTo>
                  <a:pt x="38" y="424"/>
                  <a:pt x="57" y="404"/>
                  <a:pt x="87" y="367"/>
                </a:cubicBezTo>
                <a:lnTo>
                  <a:pt x="284" y="131"/>
                </a:lnTo>
                <a:lnTo>
                  <a:pt x="285" y="132"/>
                </a:lnTo>
                <a:lnTo>
                  <a:pt x="424" y="22"/>
                </a:lnTo>
                <a:lnTo>
                  <a:pt x="523" y="149"/>
                </a:lnTo>
                <a:lnTo>
                  <a:pt x="713" y="0"/>
                </a:lnTo>
                <a:cubicBezTo>
                  <a:pt x="722" y="116"/>
                  <a:pt x="722" y="116"/>
                  <a:pt x="583" y="225"/>
                </a:cubicBezTo>
                <a:lnTo>
                  <a:pt x="662" y="326"/>
                </a:lnTo>
                <a:cubicBezTo>
                  <a:pt x="801" y="217"/>
                  <a:pt x="801" y="217"/>
                  <a:pt x="912" y="254"/>
                </a:cubicBezTo>
                <a:lnTo>
                  <a:pt x="721" y="402"/>
                </a:lnTo>
                <a:lnTo>
                  <a:pt x="1257" y="1087"/>
                </a:lnTo>
                <a:lnTo>
                  <a:pt x="1117" y="1196"/>
                </a:lnTo>
                <a:lnTo>
                  <a:pt x="681" y="638"/>
                </a:lnTo>
                <a:lnTo>
                  <a:pt x="404" y="773"/>
                </a:lnTo>
                <a:cubicBezTo>
                  <a:pt x="362" y="793"/>
                  <a:pt x="338" y="807"/>
                  <a:pt x="292" y="820"/>
                </a:cubicBezTo>
                <a:cubicBezTo>
                  <a:pt x="262" y="827"/>
                  <a:pt x="222" y="809"/>
                  <a:pt x="204" y="786"/>
                </a:cubicBezTo>
                <a:cubicBezTo>
                  <a:pt x="326" y="687"/>
                  <a:pt x="446" y="593"/>
                  <a:pt x="572" y="499"/>
                </a:cubicBezTo>
                <a:close/>
              </a:path>
            </a:pathLst>
          </a:custGeom>
          <a:solidFill>
            <a:schemeClr val="l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pt-BR" sz="1350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070" name="POWER_USER_ID_ICONS_Digital_Object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599A1774-DC6C-1BC9-6C3D-5AAD6DF3F5C6}"/>
              </a:ext>
            </a:extLst>
          </p:cNvPr>
          <p:cNvSpPr>
            <a:spLocks noChangeAspect="1" noEditPoints="1"/>
          </p:cNvSpPr>
          <p:nvPr>
            <p:custDataLst>
              <p:tags r:id="rId3"/>
            </p:custDataLst>
          </p:nvPr>
        </p:nvSpPr>
        <p:spPr bwMode="auto">
          <a:xfrm>
            <a:off x="721070" y="4096691"/>
            <a:ext cx="402648" cy="509804"/>
          </a:xfrm>
          <a:custGeom>
            <a:avLst/>
            <a:gdLst>
              <a:gd name="T0" fmla="*/ 990 w 990"/>
              <a:gd name="T1" fmla="*/ 130 h 1250"/>
              <a:gd name="T2" fmla="*/ 859 w 990"/>
              <a:gd name="T3" fmla="*/ 0 h 1250"/>
              <a:gd name="T4" fmla="*/ 729 w 990"/>
              <a:gd name="T5" fmla="*/ 130 h 1250"/>
              <a:gd name="T6" fmla="*/ 833 w 990"/>
              <a:gd name="T7" fmla="*/ 258 h 1250"/>
              <a:gd name="T8" fmla="*/ 833 w 990"/>
              <a:gd name="T9" fmla="*/ 456 h 1250"/>
              <a:gd name="T10" fmla="*/ 521 w 990"/>
              <a:gd name="T11" fmla="*/ 702 h 1250"/>
              <a:gd name="T12" fmla="*/ 521 w 990"/>
              <a:gd name="T13" fmla="*/ 466 h 1250"/>
              <a:gd name="T14" fmla="*/ 625 w 990"/>
              <a:gd name="T15" fmla="*/ 339 h 1250"/>
              <a:gd name="T16" fmla="*/ 495 w 990"/>
              <a:gd name="T17" fmla="*/ 208 h 1250"/>
              <a:gd name="T18" fmla="*/ 365 w 990"/>
              <a:gd name="T19" fmla="*/ 339 h 1250"/>
              <a:gd name="T20" fmla="*/ 469 w 990"/>
              <a:gd name="T21" fmla="*/ 466 h 1250"/>
              <a:gd name="T22" fmla="*/ 469 w 990"/>
              <a:gd name="T23" fmla="*/ 702 h 1250"/>
              <a:gd name="T24" fmla="*/ 156 w 990"/>
              <a:gd name="T25" fmla="*/ 456 h 1250"/>
              <a:gd name="T26" fmla="*/ 156 w 990"/>
              <a:gd name="T27" fmla="*/ 258 h 1250"/>
              <a:gd name="T28" fmla="*/ 260 w 990"/>
              <a:gd name="T29" fmla="*/ 130 h 1250"/>
              <a:gd name="T30" fmla="*/ 130 w 990"/>
              <a:gd name="T31" fmla="*/ 0 h 1250"/>
              <a:gd name="T32" fmla="*/ 0 w 990"/>
              <a:gd name="T33" fmla="*/ 130 h 1250"/>
              <a:gd name="T34" fmla="*/ 104 w 990"/>
              <a:gd name="T35" fmla="*/ 258 h 1250"/>
              <a:gd name="T36" fmla="*/ 104 w 990"/>
              <a:gd name="T37" fmla="*/ 481 h 1250"/>
              <a:gd name="T38" fmla="*/ 469 w 990"/>
              <a:gd name="T39" fmla="*/ 768 h 1250"/>
              <a:gd name="T40" fmla="*/ 469 w 990"/>
              <a:gd name="T41" fmla="*/ 992 h 1250"/>
              <a:gd name="T42" fmla="*/ 365 w 990"/>
              <a:gd name="T43" fmla="*/ 1120 h 1250"/>
              <a:gd name="T44" fmla="*/ 495 w 990"/>
              <a:gd name="T45" fmla="*/ 1250 h 1250"/>
              <a:gd name="T46" fmla="*/ 625 w 990"/>
              <a:gd name="T47" fmla="*/ 1120 h 1250"/>
              <a:gd name="T48" fmla="*/ 521 w 990"/>
              <a:gd name="T49" fmla="*/ 992 h 1250"/>
              <a:gd name="T50" fmla="*/ 521 w 990"/>
              <a:gd name="T51" fmla="*/ 768 h 1250"/>
              <a:gd name="T52" fmla="*/ 885 w 990"/>
              <a:gd name="T53" fmla="*/ 481 h 1250"/>
              <a:gd name="T54" fmla="*/ 885 w 990"/>
              <a:gd name="T55" fmla="*/ 258 h 1250"/>
              <a:gd name="T56" fmla="*/ 990 w 990"/>
              <a:gd name="T57" fmla="*/ 130 h 1250"/>
              <a:gd name="T58" fmla="*/ 52 w 990"/>
              <a:gd name="T59" fmla="*/ 130 h 1250"/>
              <a:gd name="T60" fmla="*/ 130 w 990"/>
              <a:gd name="T61" fmla="*/ 52 h 1250"/>
              <a:gd name="T62" fmla="*/ 208 w 990"/>
              <a:gd name="T63" fmla="*/ 130 h 1250"/>
              <a:gd name="T64" fmla="*/ 130 w 990"/>
              <a:gd name="T65" fmla="*/ 208 h 1250"/>
              <a:gd name="T66" fmla="*/ 52 w 990"/>
              <a:gd name="T67" fmla="*/ 130 h 1250"/>
              <a:gd name="T68" fmla="*/ 859 w 990"/>
              <a:gd name="T69" fmla="*/ 208 h 1250"/>
              <a:gd name="T70" fmla="*/ 781 w 990"/>
              <a:gd name="T71" fmla="*/ 130 h 1250"/>
              <a:gd name="T72" fmla="*/ 859 w 990"/>
              <a:gd name="T73" fmla="*/ 52 h 1250"/>
              <a:gd name="T74" fmla="*/ 938 w 990"/>
              <a:gd name="T75" fmla="*/ 130 h 1250"/>
              <a:gd name="T76" fmla="*/ 859 w 990"/>
              <a:gd name="T77" fmla="*/ 208 h 1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90" h="1250">
                <a:moveTo>
                  <a:pt x="990" y="130"/>
                </a:moveTo>
                <a:cubicBezTo>
                  <a:pt x="990" y="58"/>
                  <a:pt x="931" y="0"/>
                  <a:pt x="859" y="0"/>
                </a:cubicBezTo>
                <a:cubicBezTo>
                  <a:pt x="788" y="0"/>
                  <a:pt x="729" y="58"/>
                  <a:pt x="729" y="130"/>
                </a:cubicBezTo>
                <a:cubicBezTo>
                  <a:pt x="729" y="193"/>
                  <a:pt x="774" y="246"/>
                  <a:pt x="833" y="258"/>
                </a:cubicBezTo>
                <a:lnTo>
                  <a:pt x="833" y="456"/>
                </a:lnTo>
                <a:lnTo>
                  <a:pt x="521" y="702"/>
                </a:lnTo>
                <a:lnTo>
                  <a:pt x="521" y="466"/>
                </a:lnTo>
                <a:cubicBezTo>
                  <a:pt x="580" y="454"/>
                  <a:pt x="625" y="401"/>
                  <a:pt x="625" y="339"/>
                </a:cubicBezTo>
                <a:cubicBezTo>
                  <a:pt x="625" y="267"/>
                  <a:pt x="567" y="208"/>
                  <a:pt x="495" y="208"/>
                </a:cubicBezTo>
                <a:cubicBezTo>
                  <a:pt x="423" y="208"/>
                  <a:pt x="365" y="267"/>
                  <a:pt x="365" y="339"/>
                </a:cubicBezTo>
                <a:cubicBezTo>
                  <a:pt x="365" y="401"/>
                  <a:pt x="409" y="454"/>
                  <a:pt x="469" y="466"/>
                </a:cubicBezTo>
                <a:lnTo>
                  <a:pt x="469" y="702"/>
                </a:lnTo>
                <a:lnTo>
                  <a:pt x="156" y="456"/>
                </a:lnTo>
                <a:lnTo>
                  <a:pt x="156" y="258"/>
                </a:lnTo>
                <a:cubicBezTo>
                  <a:pt x="216" y="246"/>
                  <a:pt x="260" y="193"/>
                  <a:pt x="260" y="130"/>
                </a:cubicBezTo>
                <a:cubicBezTo>
                  <a:pt x="260" y="58"/>
                  <a:pt x="202" y="0"/>
                  <a:pt x="130" y="0"/>
                </a:cubicBezTo>
                <a:cubicBezTo>
                  <a:pt x="58" y="0"/>
                  <a:pt x="0" y="58"/>
                  <a:pt x="0" y="130"/>
                </a:cubicBezTo>
                <a:cubicBezTo>
                  <a:pt x="0" y="193"/>
                  <a:pt x="45" y="246"/>
                  <a:pt x="104" y="258"/>
                </a:cubicBezTo>
                <a:lnTo>
                  <a:pt x="104" y="481"/>
                </a:lnTo>
                <a:lnTo>
                  <a:pt x="469" y="768"/>
                </a:lnTo>
                <a:lnTo>
                  <a:pt x="469" y="992"/>
                </a:lnTo>
                <a:cubicBezTo>
                  <a:pt x="409" y="1004"/>
                  <a:pt x="365" y="1057"/>
                  <a:pt x="365" y="1120"/>
                </a:cubicBezTo>
                <a:cubicBezTo>
                  <a:pt x="365" y="1192"/>
                  <a:pt x="423" y="1250"/>
                  <a:pt x="495" y="1250"/>
                </a:cubicBezTo>
                <a:cubicBezTo>
                  <a:pt x="567" y="1250"/>
                  <a:pt x="625" y="1192"/>
                  <a:pt x="625" y="1120"/>
                </a:cubicBezTo>
                <a:cubicBezTo>
                  <a:pt x="625" y="1057"/>
                  <a:pt x="580" y="1004"/>
                  <a:pt x="521" y="992"/>
                </a:cubicBezTo>
                <a:lnTo>
                  <a:pt x="521" y="768"/>
                </a:lnTo>
                <a:lnTo>
                  <a:pt x="885" y="481"/>
                </a:lnTo>
                <a:lnTo>
                  <a:pt x="885" y="258"/>
                </a:lnTo>
                <a:cubicBezTo>
                  <a:pt x="945" y="246"/>
                  <a:pt x="990" y="193"/>
                  <a:pt x="990" y="130"/>
                </a:cubicBezTo>
                <a:close/>
                <a:moveTo>
                  <a:pt x="52" y="130"/>
                </a:moveTo>
                <a:cubicBezTo>
                  <a:pt x="52" y="87"/>
                  <a:pt x="87" y="52"/>
                  <a:pt x="130" y="52"/>
                </a:cubicBezTo>
                <a:cubicBezTo>
                  <a:pt x="173" y="52"/>
                  <a:pt x="208" y="87"/>
                  <a:pt x="208" y="130"/>
                </a:cubicBezTo>
                <a:cubicBezTo>
                  <a:pt x="208" y="173"/>
                  <a:pt x="173" y="208"/>
                  <a:pt x="130" y="208"/>
                </a:cubicBezTo>
                <a:cubicBezTo>
                  <a:pt x="87" y="208"/>
                  <a:pt x="52" y="173"/>
                  <a:pt x="52" y="130"/>
                </a:cubicBezTo>
                <a:close/>
                <a:moveTo>
                  <a:pt x="859" y="208"/>
                </a:moveTo>
                <a:cubicBezTo>
                  <a:pt x="816" y="208"/>
                  <a:pt x="781" y="173"/>
                  <a:pt x="781" y="130"/>
                </a:cubicBezTo>
                <a:cubicBezTo>
                  <a:pt x="781" y="87"/>
                  <a:pt x="816" y="52"/>
                  <a:pt x="859" y="52"/>
                </a:cubicBezTo>
                <a:cubicBezTo>
                  <a:pt x="902" y="52"/>
                  <a:pt x="938" y="87"/>
                  <a:pt x="938" y="130"/>
                </a:cubicBezTo>
                <a:cubicBezTo>
                  <a:pt x="938" y="173"/>
                  <a:pt x="902" y="208"/>
                  <a:pt x="859" y="208"/>
                </a:cubicBezTo>
                <a:close/>
              </a:path>
            </a:pathLst>
          </a:custGeom>
          <a:solidFill>
            <a:schemeClr val="l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pt-BR" sz="1350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0579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Como o Computador Conta?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3C67D16-F158-4A74-FA45-2BFBD4D8B4A8}"/>
              </a:ext>
            </a:extLst>
          </p:cNvPr>
          <p:cNvGrpSpPr/>
          <p:nvPr/>
        </p:nvGrpSpPr>
        <p:grpSpPr>
          <a:xfrm>
            <a:off x="3277259" y="1619193"/>
            <a:ext cx="5052847" cy="724163"/>
            <a:chOff x="3277259" y="1412776"/>
            <a:chExt cx="5052847" cy="724163"/>
          </a:xfrm>
        </p:grpSpPr>
        <p:sp>
          <p:nvSpPr>
            <p:cNvPr id="4" name="Arrow: Chevron 2">
              <a:extLst>
                <a:ext uri="{FF2B5EF4-FFF2-40B4-BE49-F238E27FC236}">
                  <a16:creationId xmlns:a16="http://schemas.microsoft.com/office/drawing/2014/main" id="{3D6412B4-7D14-1155-6B50-29836CB28217}"/>
                </a:ext>
              </a:extLst>
            </p:cNvPr>
            <p:cNvSpPr/>
            <p:nvPr/>
          </p:nvSpPr>
          <p:spPr>
            <a:xfrm flipH="1">
              <a:off x="3277259" y="1412776"/>
              <a:ext cx="1024758" cy="72416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/>
              <a:endParaRPr lang="pt-BR" sz="3300" b="1" dirty="0">
                <a:solidFill>
                  <a:prstClr val="white"/>
                </a:solidFill>
                <a:latin typeface="Gotham HTF"/>
              </a:endParaRPr>
            </a:p>
          </p:txBody>
        </p:sp>
        <p:sp>
          <p:nvSpPr>
            <p:cNvPr id="5" name="Freeform: Shape 3">
              <a:extLst>
                <a:ext uri="{FF2B5EF4-FFF2-40B4-BE49-F238E27FC236}">
                  <a16:creationId xmlns:a16="http://schemas.microsoft.com/office/drawing/2014/main" id="{8036D105-E18C-9C34-1122-A1E89710CD28}"/>
                </a:ext>
              </a:extLst>
            </p:cNvPr>
            <p:cNvSpPr/>
            <p:nvPr/>
          </p:nvSpPr>
          <p:spPr>
            <a:xfrm flipH="1">
              <a:off x="4108890" y="1412776"/>
              <a:ext cx="4221216" cy="724163"/>
            </a:xfrm>
            <a:custGeom>
              <a:avLst/>
              <a:gdLst>
                <a:gd name="connsiteX0" fmla="*/ 5145513 w 5628288"/>
                <a:gd name="connsiteY0" fmla="*/ 0 h 965551"/>
                <a:gd name="connsiteX1" fmla="*/ 4908331 w 5628288"/>
                <a:gd name="connsiteY1" fmla="*/ 0 h 965551"/>
                <a:gd name="connsiteX2" fmla="*/ 4261944 w 5628288"/>
                <a:gd name="connsiteY2" fmla="*/ 0 h 965551"/>
                <a:gd name="connsiteX3" fmla="*/ 0 w 5628288"/>
                <a:gd name="connsiteY3" fmla="*/ 0 h 965551"/>
                <a:gd name="connsiteX4" fmla="*/ 0 w 5628288"/>
                <a:gd name="connsiteY4" fmla="*/ 965551 h 965551"/>
                <a:gd name="connsiteX5" fmla="*/ 4261944 w 5628288"/>
                <a:gd name="connsiteY5" fmla="*/ 965551 h 965551"/>
                <a:gd name="connsiteX6" fmla="*/ 4908331 w 5628288"/>
                <a:gd name="connsiteY6" fmla="*/ 965551 h 965551"/>
                <a:gd name="connsiteX7" fmla="*/ 5145513 w 5628288"/>
                <a:gd name="connsiteY7" fmla="*/ 965551 h 965551"/>
                <a:gd name="connsiteX8" fmla="*/ 5628288 w 5628288"/>
                <a:gd name="connsiteY8" fmla="*/ 482776 h 96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8288" h="965551">
                  <a:moveTo>
                    <a:pt x="5145513" y="0"/>
                  </a:moveTo>
                  <a:lnTo>
                    <a:pt x="4908331" y="0"/>
                  </a:lnTo>
                  <a:lnTo>
                    <a:pt x="4261944" y="0"/>
                  </a:lnTo>
                  <a:lnTo>
                    <a:pt x="0" y="0"/>
                  </a:lnTo>
                  <a:lnTo>
                    <a:pt x="0" y="965551"/>
                  </a:lnTo>
                  <a:lnTo>
                    <a:pt x="4261944" y="965551"/>
                  </a:lnTo>
                  <a:lnTo>
                    <a:pt x="4908331" y="965551"/>
                  </a:lnTo>
                  <a:lnTo>
                    <a:pt x="5145513" y="965551"/>
                  </a:lnTo>
                  <a:lnTo>
                    <a:pt x="5628288" y="4827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32000" rtlCol="0" anchor="ctr">
              <a:noAutofit/>
            </a:bodyPr>
            <a:lstStyle/>
            <a:p>
              <a:pPr defTabSz="685800">
                <a:defRPr/>
              </a:pPr>
              <a:r>
                <a:rPr lang="pt-BR" sz="1350" dirty="0">
                  <a:solidFill>
                    <a:srgbClr val="4472C4"/>
                  </a:solidFill>
                  <a:latin typeface="Gotham HTF"/>
                </a:rPr>
                <a:t>Mas... Apesar de podermos “ver” os números na tela do computador, não é dessa forma que ele conta...</a:t>
              </a:r>
              <a:endParaRPr lang="pt-BR" sz="1350" b="1" dirty="0">
                <a:solidFill>
                  <a:srgbClr val="4472C4"/>
                </a:solidFill>
                <a:latin typeface="Gotham HTF"/>
              </a:endParaRP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01AE0004-0687-7160-A9DB-949C8AC16F1D}"/>
              </a:ext>
            </a:extLst>
          </p:cNvPr>
          <p:cNvGrpSpPr/>
          <p:nvPr/>
        </p:nvGrpSpPr>
        <p:grpSpPr>
          <a:xfrm>
            <a:off x="3277259" y="3446798"/>
            <a:ext cx="5052847" cy="724163"/>
            <a:chOff x="3277259" y="3140968"/>
            <a:chExt cx="5052847" cy="724163"/>
          </a:xfrm>
        </p:grpSpPr>
        <p:sp>
          <p:nvSpPr>
            <p:cNvPr id="6" name="Arrow: Chevron 4">
              <a:extLst>
                <a:ext uri="{FF2B5EF4-FFF2-40B4-BE49-F238E27FC236}">
                  <a16:creationId xmlns:a16="http://schemas.microsoft.com/office/drawing/2014/main" id="{5372E2DC-E34D-BB89-21C1-CE1631AEA212}"/>
                </a:ext>
              </a:extLst>
            </p:cNvPr>
            <p:cNvSpPr/>
            <p:nvPr/>
          </p:nvSpPr>
          <p:spPr>
            <a:xfrm flipH="1">
              <a:off x="3277259" y="3140968"/>
              <a:ext cx="1024758" cy="724163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7" name="Freeform: Shape 5">
              <a:extLst>
                <a:ext uri="{FF2B5EF4-FFF2-40B4-BE49-F238E27FC236}">
                  <a16:creationId xmlns:a16="http://schemas.microsoft.com/office/drawing/2014/main" id="{8D86E94F-FF0A-67EE-9CE5-1FA5A11455BE}"/>
                </a:ext>
              </a:extLst>
            </p:cNvPr>
            <p:cNvSpPr/>
            <p:nvPr/>
          </p:nvSpPr>
          <p:spPr>
            <a:xfrm flipH="1">
              <a:off x="4108890" y="3140968"/>
              <a:ext cx="4221216" cy="724163"/>
            </a:xfrm>
            <a:custGeom>
              <a:avLst/>
              <a:gdLst>
                <a:gd name="connsiteX0" fmla="*/ 5145513 w 5628288"/>
                <a:gd name="connsiteY0" fmla="*/ 0 h 965551"/>
                <a:gd name="connsiteX1" fmla="*/ 4908331 w 5628288"/>
                <a:gd name="connsiteY1" fmla="*/ 0 h 965551"/>
                <a:gd name="connsiteX2" fmla="*/ 4261944 w 5628288"/>
                <a:gd name="connsiteY2" fmla="*/ 0 h 965551"/>
                <a:gd name="connsiteX3" fmla="*/ 0 w 5628288"/>
                <a:gd name="connsiteY3" fmla="*/ 0 h 965551"/>
                <a:gd name="connsiteX4" fmla="*/ 0 w 5628288"/>
                <a:gd name="connsiteY4" fmla="*/ 965551 h 965551"/>
                <a:gd name="connsiteX5" fmla="*/ 4261944 w 5628288"/>
                <a:gd name="connsiteY5" fmla="*/ 965551 h 965551"/>
                <a:gd name="connsiteX6" fmla="*/ 4908331 w 5628288"/>
                <a:gd name="connsiteY6" fmla="*/ 965551 h 965551"/>
                <a:gd name="connsiteX7" fmla="*/ 5145513 w 5628288"/>
                <a:gd name="connsiteY7" fmla="*/ 965551 h 965551"/>
                <a:gd name="connsiteX8" fmla="*/ 5628288 w 5628288"/>
                <a:gd name="connsiteY8" fmla="*/ 482776 h 96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8288" h="965551">
                  <a:moveTo>
                    <a:pt x="5145513" y="0"/>
                  </a:moveTo>
                  <a:lnTo>
                    <a:pt x="4908331" y="0"/>
                  </a:lnTo>
                  <a:lnTo>
                    <a:pt x="4261944" y="0"/>
                  </a:lnTo>
                  <a:lnTo>
                    <a:pt x="0" y="0"/>
                  </a:lnTo>
                  <a:lnTo>
                    <a:pt x="0" y="965551"/>
                  </a:lnTo>
                  <a:lnTo>
                    <a:pt x="4261944" y="965551"/>
                  </a:lnTo>
                  <a:lnTo>
                    <a:pt x="4908331" y="965551"/>
                  </a:lnTo>
                  <a:lnTo>
                    <a:pt x="5145513" y="965551"/>
                  </a:lnTo>
                  <a:lnTo>
                    <a:pt x="5628288" y="4827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32000" rtlCol="0" anchor="ctr">
              <a:noAutofit/>
            </a:bodyPr>
            <a:lstStyle/>
            <a:p>
              <a:pPr defTabSz="685800">
                <a:defRPr/>
              </a:pPr>
              <a:r>
                <a:rPr lang="pt-BR" sz="1350" dirty="0">
                  <a:solidFill>
                    <a:srgbClr val="ED7D31"/>
                  </a:solidFill>
                  <a:latin typeface="Gotham HTF"/>
                </a:rPr>
                <a:t>O Computador é composto de muitos transistores, que operam com eletricidade e só entendem duas coisas: </a:t>
              </a:r>
              <a:r>
                <a:rPr lang="pt-BR" sz="1350" b="1" dirty="0">
                  <a:solidFill>
                    <a:srgbClr val="ED7D31"/>
                  </a:solidFill>
                  <a:latin typeface="Gotham HTF"/>
                </a:rPr>
                <a:t>Ligado</a:t>
              </a:r>
              <a:r>
                <a:rPr lang="pt-BR" sz="1350" dirty="0">
                  <a:solidFill>
                    <a:srgbClr val="ED7D31"/>
                  </a:solidFill>
                  <a:latin typeface="Gotham HTF"/>
                </a:rPr>
                <a:t> e </a:t>
              </a:r>
              <a:r>
                <a:rPr lang="pt-BR" sz="1350" b="1" dirty="0">
                  <a:solidFill>
                    <a:srgbClr val="ED7D31"/>
                  </a:solidFill>
                  <a:latin typeface="Gotham HTF"/>
                </a:rPr>
                <a:t>Desligado.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E2BBFD90-1DED-B72C-D475-B93FC5A69FFD}"/>
              </a:ext>
            </a:extLst>
          </p:cNvPr>
          <p:cNvGrpSpPr/>
          <p:nvPr/>
        </p:nvGrpSpPr>
        <p:grpSpPr>
          <a:xfrm>
            <a:off x="3277258" y="5153109"/>
            <a:ext cx="5052848" cy="724163"/>
            <a:chOff x="3277258" y="4507078"/>
            <a:chExt cx="5052848" cy="724163"/>
          </a:xfrm>
        </p:grpSpPr>
        <p:sp>
          <p:nvSpPr>
            <p:cNvPr id="8" name="Arrow: Chevron 6">
              <a:extLst>
                <a:ext uri="{FF2B5EF4-FFF2-40B4-BE49-F238E27FC236}">
                  <a16:creationId xmlns:a16="http://schemas.microsoft.com/office/drawing/2014/main" id="{9EF04B4B-38DC-9295-BE97-BD779D0AB374}"/>
                </a:ext>
              </a:extLst>
            </p:cNvPr>
            <p:cNvSpPr/>
            <p:nvPr/>
          </p:nvSpPr>
          <p:spPr>
            <a:xfrm flipH="1">
              <a:off x="3277258" y="4507078"/>
              <a:ext cx="1024758" cy="724163"/>
            </a:xfrm>
            <a:prstGeom prst="chevron">
              <a:avLst/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0" name="Freeform: Shape 7">
              <a:extLst>
                <a:ext uri="{FF2B5EF4-FFF2-40B4-BE49-F238E27FC236}">
                  <a16:creationId xmlns:a16="http://schemas.microsoft.com/office/drawing/2014/main" id="{ADAC64A2-4C5D-E32C-0A98-C896A8D4BA31}"/>
                </a:ext>
              </a:extLst>
            </p:cNvPr>
            <p:cNvSpPr/>
            <p:nvPr/>
          </p:nvSpPr>
          <p:spPr>
            <a:xfrm flipH="1">
              <a:off x="4108890" y="4507078"/>
              <a:ext cx="4221216" cy="724163"/>
            </a:xfrm>
            <a:custGeom>
              <a:avLst/>
              <a:gdLst>
                <a:gd name="connsiteX0" fmla="*/ 5145513 w 5628288"/>
                <a:gd name="connsiteY0" fmla="*/ 0 h 965551"/>
                <a:gd name="connsiteX1" fmla="*/ 4908331 w 5628288"/>
                <a:gd name="connsiteY1" fmla="*/ 0 h 965551"/>
                <a:gd name="connsiteX2" fmla="*/ 4261944 w 5628288"/>
                <a:gd name="connsiteY2" fmla="*/ 0 h 965551"/>
                <a:gd name="connsiteX3" fmla="*/ 0 w 5628288"/>
                <a:gd name="connsiteY3" fmla="*/ 0 h 965551"/>
                <a:gd name="connsiteX4" fmla="*/ 0 w 5628288"/>
                <a:gd name="connsiteY4" fmla="*/ 965551 h 965551"/>
                <a:gd name="connsiteX5" fmla="*/ 4261944 w 5628288"/>
                <a:gd name="connsiteY5" fmla="*/ 965551 h 965551"/>
                <a:gd name="connsiteX6" fmla="*/ 4908331 w 5628288"/>
                <a:gd name="connsiteY6" fmla="*/ 965551 h 965551"/>
                <a:gd name="connsiteX7" fmla="*/ 5145513 w 5628288"/>
                <a:gd name="connsiteY7" fmla="*/ 965551 h 965551"/>
                <a:gd name="connsiteX8" fmla="*/ 5628288 w 5628288"/>
                <a:gd name="connsiteY8" fmla="*/ 482776 h 96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8288" h="965551">
                  <a:moveTo>
                    <a:pt x="5145513" y="0"/>
                  </a:moveTo>
                  <a:lnTo>
                    <a:pt x="4908331" y="0"/>
                  </a:lnTo>
                  <a:lnTo>
                    <a:pt x="4261944" y="0"/>
                  </a:lnTo>
                  <a:lnTo>
                    <a:pt x="0" y="0"/>
                  </a:lnTo>
                  <a:lnTo>
                    <a:pt x="0" y="965551"/>
                  </a:lnTo>
                  <a:lnTo>
                    <a:pt x="4261944" y="965551"/>
                  </a:lnTo>
                  <a:lnTo>
                    <a:pt x="4908331" y="965551"/>
                  </a:lnTo>
                  <a:lnTo>
                    <a:pt x="5145513" y="965551"/>
                  </a:lnTo>
                  <a:lnTo>
                    <a:pt x="5628288" y="4827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32000" rtlCol="0" anchor="ctr">
              <a:noAutofit/>
            </a:bodyPr>
            <a:lstStyle/>
            <a:p>
              <a:pPr defTabSz="685800">
                <a:defRPr/>
              </a:pPr>
              <a:r>
                <a:rPr lang="pt-BR" sz="1400" dirty="0">
                  <a:solidFill>
                    <a:srgbClr val="ED265B"/>
                  </a:solidFill>
                  <a:latin typeface="Gotham HTF"/>
                </a:rPr>
                <a:t>Desta forma, o computador usa um sistema de numeração com apenas dois Símbolos, 1 e 0, chamado</a:t>
              </a:r>
              <a:r>
                <a:rPr lang="pt-BR" sz="1400" b="1" dirty="0">
                  <a:solidFill>
                    <a:srgbClr val="ED265B"/>
                  </a:solidFill>
                  <a:latin typeface="Gotham HTF"/>
                </a:rPr>
                <a:t> Sistema Binário.</a:t>
              </a:r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F133E5BC-000C-E599-E10F-9E0C419341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47966"/>
            <a:ext cx="1666617" cy="1666617"/>
          </a:xfrm>
          <a:prstGeom prst="rect">
            <a:avLst/>
          </a:prstGeom>
        </p:spPr>
      </p:pic>
      <p:pic>
        <p:nvPicPr>
          <p:cNvPr id="2052" name="Picture 4" descr="Glowing Light Bulb Icon - On Off Royalty Free SVG, Cliparts, Vectors, And  Stock Illustration. Image 23662072.">
            <a:extLst>
              <a:ext uri="{FF2B5EF4-FFF2-40B4-BE49-F238E27FC236}">
                <a16:creationId xmlns:a16="http://schemas.microsoft.com/office/drawing/2014/main" id="{0176F65E-ED74-0A02-BD02-C0891BE12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12976"/>
            <a:ext cx="1715773" cy="119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Do Binary Numbers Work? - Owlcation">
            <a:extLst>
              <a:ext uri="{FF2B5EF4-FFF2-40B4-BE49-F238E27FC236}">
                <a16:creationId xmlns:a16="http://schemas.microsoft.com/office/drawing/2014/main" id="{2BAA027C-2545-5855-1787-DC1BFAD62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52"/>
          <a:stretch/>
        </p:blipFill>
        <p:spPr bwMode="auto">
          <a:xfrm>
            <a:off x="635032" y="5202873"/>
            <a:ext cx="2483768" cy="62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92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Como o Computador Conta?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7794A0-B8C9-F2AA-03F0-6B965F4B70DB}"/>
              </a:ext>
            </a:extLst>
          </p:cNvPr>
          <p:cNvSpPr txBox="1"/>
          <p:nvPr/>
        </p:nvSpPr>
        <p:spPr>
          <a:xfrm>
            <a:off x="3475415" y="2034155"/>
            <a:ext cx="17415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711012"/>
                </a:solidFill>
                <a:latin typeface="Gotham HTF"/>
              </a:rPr>
              <a:t>0010 1010</a:t>
            </a:r>
          </a:p>
          <a:p>
            <a:pPr algn="ctr"/>
            <a:endParaRPr lang="pt-BR" sz="2800" b="1" dirty="0">
              <a:latin typeface="Gotham HTF"/>
            </a:endParaRPr>
          </a:p>
          <a:p>
            <a:pPr algn="ctr"/>
            <a:r>
              <a:rPr lang="pt-BR" sz="2800" b="1" dirty="0">
                <a:solidFill>
                  <a:srgbClr val="711012"/>
                </a:solidFill>
                <a:latin typeface="Gotham HTF"/>
              </a:rPr>
              <a:t>1010 0101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7A05D78-DA4C-B7A6-9BF7-74DA2BE271AB}"/>
              </a:ext>
            </a:extLst>
          </p:cNvPr>
          <p:cNvSpPr>
            <a:spLocks noChangeAspect="1"/>
          </p:cNvSpPr>
          <p:nvPr/>
        </p:nvSpPr>
        <p:spPr>
          <a:xfrm>
            <a:off x="632143" y="4069638"/>
            <a:ext cx="594000" cy="59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CC427FB-3018-8D58-E320-981667B798CD}"/>
              </a:ext>
            </a:extLst>
          </p:cNvPr>
          <p:cNvSpPr>
            <a:spLocks noChangeAspect="1"/>
          </p:cNvSpPr>
          <p:nvPr/>
        </p:nvSpPr>
        <p:spPr>
          <a:xfrm>
            <a:off x="3288633" y="4069638"/>
            <a:ext cx="594000" cy="59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AC6CC1-DA95-A762-6DAA-0383FE6B57C2}"/>
              </a:ext>
            </a:extLst>
          </p:cNvPr>
          <p:cNvSpPr>
            <a:spLocks noChangeAspect="1"/>
          </p:cNvSpPr>
          <p:nvPr/>
        </p:nvSpPr>
        <p:spPr>
          <a:xfrm>
            <a:off x="6084168" y="4069638"/>
            <a:ext cx="594000" cy="594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6613D2-EF5D-2BCB-C4CE-C916C9559DBE}"/>
              </a:ext>
            </a:extLst>
          </p:cNvPr>
          <p:cNvSpPr>
            <a:spLocks noChangeAspect="1"/>
          </p:cNvSpPr>
          <p:nvPr/>
        </p:nvSpPr>
        <p:spPr>
          <a:xfrm>
            <a:off x="1226143" y="4069638"/>
            <a:ext cx="1603767" cy="5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b="1" dirty="0">
                <a:solidFill>
                  <a:prstClr val="white"/>
                </a:solidFill>
                <a:latin typeface="Calibri" panose="020F0502020204030204"/>
              </a:rPr>
              <a:t>Símbolos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183CCBFF-10F2-B286-36A9-D3EE88F8AF23}"/>
              </a:ext>
            </a:extLst>
          </p:cNvPr>
          <p:cNvSpPr>
            <a:spLocks noChangeAspect="1"/>
          </p:cNvSpPr>
          <p:nvPr/>
        </p:nvSpPr>
        <p:spPr>
          <a:xfrm>
            <a:off x="3882633" y="4069638"/>
            <a:ext cx="1603767" cy="59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b="1" dirty="0">
                <a:solidFill>
                  <a:prstClr val="white"/>
                </a:solidFill>
                <a:latin typeface="Calibri" panose="020F0502020204030204"/>
              </a:rPr>
              <a:t>Combinação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C06C0793-6C89-3B54-7942-79F346FD35DF}"/>
              </a:ext>
            </a:extLst>
          </p:cNvPr>
          <p:cNvSpPr>
            <a:spLocks noChangeAspect="1"/>
          </p:cNvSpPr>
          <p:nvPr/>
        </p:nvSpPr>
        <p:spPr>
          <a:xfrm>
            <a:off x="6678168" y="4069638"/>
            <a:ext cx="1603767" cy="59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b="1" dirty="0">
                <a:solidFill>
                  <a:prstClr val="white"/>
                </a:solidFill>
                <a:latin typeface="Calibri" panose="020F0502020204030204"/>
              </a:rPr>
              <a:t>Base Numérica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87B46F16-3850-118A-B2E1-E229280BB453}"/>
              </a:ext>
            </a:extLst>
          </p:cNvPr>
          <p:cNvSpPr txBox="1"/>
          <p:nvPr/>
        </p:nvSpPr>
        <p:spPr>
          <a:xfrm>
            <a:off x="632143" y="4725144"/>
            <a:ext cx="21977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pt-BR" sz="1600" dirty="0">
                <a:solidFill>
                  <a:srgbClr val="2F5597"/>
                </a:solidFill>
                <a:latin typeface="Gotham HTF"/>
              </a:rPr>
              <a:t>A diferença entre nós e o computador, é que ele possui apenas </a:t>
            </a:r>
            <a:r>
              <a:rPr lang="pt-BR" sz="1600" b="1" dirty="0">
                <a:solidFill>
                  <a:srgbClr val="2F5597"/>
                </a:solidFill>
                <a:latin typeface="Gotham HTF"/>
              </a:rPr>
              <a:t>Dois</a:t>
            </a:r>
            <a:r>
              <a:rPr lang="pt-BR" sz="1600" dirty="0">
                <a:solidFill>
                  <a:srgbClr val="2F5597"/>
                </a:solidFill>
                <a:latin typeface="Gotham HTF"/>
              </a:rPr>
              <a:t> </a:t>
            </a:r>
            <a:r>
              <a:rPr lang="pt-BR" sz="1600" b="1" dirty="0">
                <a:solidFill>
                  <a:srgbClr val="2F5597"/>
                </a:solidFill>
                <a:latin typeface="Gotham HTF"/>
              </a:rPr>
              <a:t>símbolos</a:t>
            </a:r>
            <a:r>
              <a:rPr lang="pt-BR" sz="1600" dirty="0">
                <a:solidFill>
                  <a:srgbClr val="2F5597"/>
                </a:solidFill>
                <a:latin typeface="Gotham HTF"/>
              </a:rPr>
              <a:t> para contar: </a:t>
            </a:r>
            <a:r>
              <a:rPr lang="pt-BR" sz="1600" b="1" dirty="0">
                <a:solidFill>
                  <a:srgbClr val="2F5597"/>
                </a:solidFill>
                <a:latin typeface="Gotham HTF"/>
              </a:rPr>
              <a:t>1</a:t>
            </a:r>
            <a:r>
              <a:rPr lang="pt-BR" sz="1600" dirty="0">
                <a:solidFill>
                  <a:srgbClr val="2F5597"/>
                </a:solidFill>
                <a:latin typeface="Gotham HTF"/>
              </a:rPr>
              <a:t> (ligado) e </a:t>
            </a:r>
            <a:r>
              <a:rPr lang="pt-BR" sz="1600" b="1" dirty="0">
                <a:solidFill>
                  <a:srgbClr val="2F5597"/>
                </a:solidFill>
                <a:latin typeface="Gotham HTF"/>
              </a:rPr>
              <a:t>0</a:t>
            </a:r>
            <a:r>
              <a:rPr lang="pt-BR" sz="1600" dirty="0">
                <a:solidFill>
                  <a:srgbClr val="2F5597"/>
                </a:solidFill>
                <a:latin typeface="Gotham HTF"/>
              </a:rPr>
              <a:t> (Desligado).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5D47A5D2-55EC-6DEF-FB3C-AE97798B6D67}"/>
              </a:ext>
            </a:extLst>
          </p:cNvPr>
          <p:cNvSpPr txBox="1"/>
          <p:nvPr/>
        </p:nvSpPr>
        <p:spPr>
          <a:xfrm>
            <a:off x="3288633" y="4725144"/>
            <a:ext cx="21977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pt-BR" sz="1600" dirty="0">
                <a:solidFill>
                  <a:srgbClr val="C55A11"/>
                </a:solidFill>
                <a:latin typeface="Gotham HTF"/>
              </a:rPr>
              <a:t>Da mesma forma que nós, o computador </a:t>
            </a:r>
            <a:r>
              <a:rPr lang="pt-BR" sz="1600" b="1" dirty="0">
                <a:solidFill>
                  <a:srgbClr val="C55A11"/>
                </a:solidFill>
                <a:latin typeface="Gotham HTF"/>
              </a:rPr>
              <a:t>combina esses dois símbolos para gerar números.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1A44A5F7-BCE3-3510-8C2B-30ECA8C5A90A}"/>
              </a:ext>
            </a:extLst>
          </p:cNvPr>
          <p:cNvSpPr txBox="1"/>
          <p:nvPr/>
        </p:nvSpPr>
        <p:spPr>
          <a:xfrm>
            <a:off x="6084168" y="4725144"/>
            <a:ext cx="21977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pt-BR" sz="1600" dirty="0">
                <a:solidFill>
                  <a:srgbClr val="7C7C7C"/>
                </a:solidFill>
                <a:latin typeface="Gotham HTF"/>
              </a:rPr>
              <a:t>Semelhante a base decimal, a </a:t>
            </a:r>
            <a:r>
              <a:rPr lang="pt-BR" sz="1600" b="1" dirty="0">
                <a:solidFill>
                  <a:srgbClr val="7C7C7C"/>
                </a:solidFill>
                <a:latin typeface="Gotham HTF"/>
              </a:rPr>
              <a:t>BASE</a:t>
            </a:r>
            <a:r>
              <a:rPr lang="pt-BR" sz="1600" dirty="0">
                <a:solidFill>
                  <a:srgbClr val="7C7C7C"/>
                </a:solidFill>
                <a:latin typeface="Gotham HTF"/>
              </a:rPr>
              <a:t> </a:t>
            </a:r>
            <a:r>
              <a:rPr lang="pt-BR" sz="1600" b="1" dirty="0">
                <a:solidFill>
                  <a:srgbClr val="7C7C7C"/>
                </a:solidFill>
                <a:latin typeface="Gotham HTF"/>
              </a:rPr>
              <a:t>BINÁRIA</a:t>
            </a:r>
            <a:r>
              <a:rPr lang="pt-BR" sz="1600" dirty="0">
                <a:solidFill>
                  <a:srgbClr val="7C7C7C"/>
                </a:solidFill>
                <a:latin typeface="Gotham HTF"/>
              </a:rPr>
              <a:t> atribui cada “casa” com o valor de </a:t>
            </a:r>
            <a:r>
              <a:rPr lang="pt-BR" sz="1600" b="1" dirty="0">
                <a:solidFill>
                  <a:srgbClr val="7C7C7C"/>
                </a:solidFill>
                <a:latin typeface="Gotham HTF"/>
              </a:rPr>
              <a:t>base 2.</a:t>
            </a:r>
          </a:p>
        </p:txBody>
      </p:sp>
      <p:grpSp>
        <p:nvGrpSpPr>
          <p:cNvPr id="1057" name="POWER_USER_ID_ICONS_Advocacy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DAC657E-CB8F-D911-8203-2C4032262CF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3392094" y="4119863"/>
            <a:ext cx="401467" cy="463459"/>
            <a:chOff x="8" y="8"/>
            <a:chExt cx="408" cy="471"/>
          </a:xfrm>
          <a:solidFill>
            <a:schemeClr val="lt1"/>
          </a:solidFill>
        </p:grpSpPr>
        <p:sp>
          <p:nvSpPr>
            <p:cNvPr id="1058" name="POWER_USER_ID_ICONS_Advocacy">
              <a:extLst>
                <a:ext uri="{FF2B5EF4-FFF2-40B4-BE49-F238E27FC236}">
                  <a16:creationId xmlns:a16="http://schemas.microsoft.com/office/drawing/2014/main" id="{D7808270-8E19-04CB-87CA-89E03170453B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85" y="298"/>
              <a:ext cx="37" cy="3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59" name="POWER_USER_ID_ICONS_Advocacy">
              <a:extLst>
                <a:ext uri="{FF2B5EF4-FFF2-40B4-BE49-F238E27FC236}">
                  <a16:creationId xmlns:a16="http://schemas.microsoft.com/office/drawing/2014/main" id="{1E23A4AD-FBB1-20E5-B6C0-A8675FD2EB88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0" y="298"/>
              <a:ext cx="37" cy="3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60" name="POWER_USER_ID_ICONS_Advocacy">
              <a:extLst>
                <a:ext uri="{FF2B5EF4-FFF2-40B4-BE49-F238E27FC236}">
                  <a16:creationId xmlns:a16="http://schemas.microsoft.com/office/drawing/2014/main" id="{368BB188-7D30-F1C2-42E2-78AB5BBB0D3C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21" y="264"/>
              <a:ext cx="56" cy="5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61" name="POWER_USER_ID_ICONS_Advocacy">
              <a:extLst>
                <a:ext uri="{FF2B5EF4-FFF2-40B4-BE49-F238E27FC236}">
                  <a16:creationId xmlns:a16="http://schemas.microsoft.com/office/drawing/2014/main" id="{E4F7AAD7-EE62-ED36-B9AB-1CE2E12A9264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295" y="345"/>
              <a:ext cx="39" cy="86"/>
            </a:xfrm>
            <a:custGeom>
              <a:avLst/>
              <a:gdLst>
                <a:gd name="T0" fmla="*/ 103 w 103"/>
                <a:gd name="T1" fmla="*/ 229 h 229"/>
                <a:gd name="T2" fmla="*/ 20 w 103"/>
                <a:gd name="T3" fmla="*/ 229 h 229"/>
                <a:gd name="T4" fmla="*/ 20 w 103"/>
                <a:gd name="T5" fmla="*/ 76 h 229"/>
                <a:gd name="T6" fmla="*/ 0 w 103"/>
                <a:gd name="T7" fmla="*/ 4 h 229"/>
                <a:gd name="T8" fmla="*/ 23 w 103"/>
                <a:gd name="T9" fmla="*/ 0 h 229"/>
                <a:gd name="T10" fmla="*/ 103 w 103"/>
                <a:gd name="T11" fmla="*/ 81 h 229"/>
                <a:gd name="T12" fmla="*/ 103 w 103"/>
                <a:gd name="T1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229">
                  <a:moveTo>
                    <a:pt x="103" y="229"/>
                  </a:moveTo>
                  <a:lnTo>
                    <a:pt x="20" y="229"/>
                  </a:lnTo>
                  <a:lnTo>
                    <a:pt x="20" y="76"/>
                  </a:lnTo>
                  <a:cubicBezTo>
                    <a:pt x="20" y="50"/>
                    <a:pt x="12" y="25"/>
                    <a:pt x="0" y="4"/>
                  </a:cubicBezTo>
                  <a:cubicBezTo>
                    <a:pt x="7" y="2"/>
                    <a:pt x="15" y="0"/>
                    <a:pt x="23" y="0"/>
                  </a:cubicBezTo>
                  <a:cubicBezTo>
                    <a:pt x="67" y="0"/>
                    <a:pt x="103" y="36"/>
                    <a:pt x="103" y="81"/>
                  </a:cubicBezTo>
                  <a:lnTo>
                    <a:pt x="103" y="22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62" name="POWER_USER_ID_ICONS_Advocacy">
              <a:extLst>
                <a:ext uri="{FF2B5EF4-FFF2-40B4-BE49-F238E27FC236}">
                  <a16:creationId xmlns:a16="http://schemas.microsoft.com/office/drawing/2014/main" id="{775EE021-0400-E78C-2F40-6309707DEDC0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66" y="264"/>
              <a:ext cx="55" cy="5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63" name="POWER_USER_ID_ICONS_Advocacy">
              <a:extLst>
                <a:ext uri="{FF2B5EF4-FFF2-40B4-BE49-F238E27FC236}">
                  <a16:creationId xmlns:a16="http://schemas.microsoft.com/office/drawing/2014/main" id="{15A5F4CC-CC5E-8280-6C06-DC2A75B170DE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8" y="345"/>
              <a:ext cx="39" cy="86"/>
            </a:xfrm>
            <a:custGeom>
              <a:avLst/>
              <a:gdLst>
                <a:gd name="T0" fmla="*/ 81 w 104"/>
                <a:gd name="T1" fmla="*/ 0 h 229"/>
                <a:gd name="T2" fmla="*/ 104 w 104"/>
                <a:gd name="T3" fmla="*/ 4 h 229"/>
                <a:gd name="T4" fmla="*/ 83 w 104"/>
                <a:gd name="T5" fmla="*/ 76 h 229"/>
                <a:gd name="T6" fmla="*/ 83 w 104"/>
                <a:gd name="T7" fmla="*/ 229 h 229"/>
                <a:gd name="T8" fmla="*/ 0 w 104"/>
                <a:gd name="T9" fmla="*/ 229 h 229"/>
                <a:gd name="T10" fmla="*/ 0 w 104"/>
                <a:gd name="T11" fmla="*/ 81 h 229"/>
                <a:gd name="T12" fmla="*/ 81 w 104"/>
                <a:gd name="T13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229">
                  <a:moveTo>
                    <a:pt x="81" y="0"/>
                  </a:moveTo>
                  <a:cubicBezTo>
                    <a:pt x="89" y="0"/>
                    <a:pt x="96" y="2"/>
                    <a:pt x="104" y="4"/>
                  </a:cubicBezTo>
                  <a:cubicBezTo>
                    <a:pt x="91" y="25"/>
                    <a:pt x="83" y="50"/>
                    <a:pt x="83" y="76"/>
                  </a:cubicBezTo>
                  <a:lnTo>
                    <a:pt x="83" y="229"/>
                  </a:lnTo>
                  <a:lnTo>
                    <a:pt x="0" y="229"/>
                  </a:lnTo>
                  <a:lnTo>
                    <a:pt x="0" y="81"/>
                  </a:lnTo>
                  <a:cubicBezTo>
                    <a:pt x="0" y="36"/>
                    <a:pt x="36" y="0"/>
                    <a:pt x="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64" name="POWER_USER_ID_ICONS_Advocacy">
              <a:extLst>
                <a:ext uri="{FF2B5EF4-FFF2-40B4-BE49-F238E27FC236}">
                  <a16:creationId xmlns:a16="http://schemas.microsoft.com/office/drawing/2014/main" id="{AD846325-7CB4-1AC2-005E-B214D2E1A696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30" y="209"/>
              <a:ext cx="82" cy="82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65" name="POWER_USER_ID_ICONS_Advocacy">
              <a:extLst>
                <a:ext uri="{FF2B5EF4-FFF2-40B4-BE49-F238E27FC236}">
                  <a16:creationId xmlns:a16="http://schemas.microsoft.com/office/drawing/2014/main" id="{341139A6-EE6C-53DB-4BDD-7455A9EC7E86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36" y="330"/>
              <a:ext cx="57" cy="123"/>
            </a:xfrm>
            <a:custGeom>
              <a:avLst/>
              <a:gdLst>
                <a:gd name="T0" fmla="*/ 150 w 150"/>
                <a:gd name="T1" fmla="*/ 327 h 327"/>
                <a:gd name="T2" fmla="*/ 22 w 150"/>
                <a:gd name="T3" fmla="*/ 327 h 327"/>
                <a:gd name="T4" fmla="*/ 22 w 150"/>
                <a:gd name="T5" fmla="*/ 94 h 327"/>
                <a:gd name="T6" fmla="*/ 0 w 150"/>
                <a:gd name="T7" fmla="*/ 5 h 327"/>
                <a:gd name="T8" fmla="*/ 33 w 150"/>
                <a:gd name="T9" fmla="*/ 0 h 327"/>
                <a:gd name="T10" fmla="*/ 150 w 150"/>
                <a:gd name="T11" fmla="*/ 117 h 327"/>
                <a:gd name="T12" fmla="*/ 150 w 150"/>
                <a:gd name="T13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327">
                  <a:moveTo>
                    <a:pt x="150" y="327"/>
                  </a:moveTo>
                  <a:lnTo>
                    <a:pt x="22" y="327"/>
                  </a:lnTo>
                  <a:lnTo>
                    <a:pt x="22" y="94"/>
                  </a:lnTo>
                  <a:cubicBezTo>
                    <a:pt x="22" y="62"/>
                    <a:pt x="14" y="32"/>
                    <a:pt x="0" y="5"/>
                  </a:cubicBezTo>
                  <a:cubicBezTo>
                    <a:pt x="11" y="2"/>
                    <a:pt x="22" y="0"/>
                    <a:pt x="33" y="0"/>
                  </a:cubicBezTo>
                  <a:cubicBezTo>
                    <a:pt x="98" y="0"/>
                    <a:pt x="150" y="52"/>
                    <a:pt x="150" y="117"/>
                  </a:cubicBezTo>
                  <a:lnTo>
                    <a:pt x="150" y="32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66" name="POWER_USER_ID_ICONS_Advocacy">
              <a:extLst>
                <a:ext uri="{FF2B5EF4-FFF2-40B4-BE49-F238E27FC236}">
                  <a16:creationId xmlns:a16="http://schemas.microsoft.com/office/drawing/2014/main" id="{2E161C57-55B0-8618-B4DF-A7B9D942D9D6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49" y="330"/>
              <a:ext cx="57" cy="123"/>
            </a:xfrm>
            <a:custGeom>
              <a:avLst/>
              <a:gdLst>
                <a:gd name="T0" fmla="*/ 128 w 150"/>
                <a:gd name="T1" fmla="*/ 94 h 327"/>
                <a:gd name="T2" fmla="*/ 128 w 150"/>
                <a:gd name="T3" fmla="*/ 327 h 327"/>
                <a:gd name="T4" fmla="*/ 0 w 150"/>
                <a:gd name="T5" fmla="*/ 327 h 327"/>
                <a:gd name="T6" fmla="*/ 0 w 150"/>
                <a:gd name="T7" fmla="*/ 117 h 327"/>
                <a:gd name="T8" fmla="*/ 117 w 150"/>
                <a:gd name="T9" fmla="*/ 0 h 327"/>
                <a:gd name="T10" fmla="*/ 150 w 150"/>
                <a:gd name="T11" fmla="*/ 5 h 327"/>
                <a:gd name="T12" fmla="*/ 128 w 150"/>
                <a:gd name="T13" fmla="*/ 94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327">
                  <a:moveTo>
                    <a:pt x="128" y="94"/>
                  </a:moveTo>
                  <a:lnTo>
                    <a:pt x="128" y="327"/>
                  </a:lnTo>
                  <a:lnTo>
                    <a:pt x="0" y="327"/>
                  </a:lnTo>
                  <a:lnTo>
                    <a:pt x="0" y="117"/>
                  </a:lnTo>
                  <a:cubicBezTo>
                    <a:pt x="0" y="52"/>
                    <a:pt x="53" y="0"/>
                    <a:pt x="117" y="0"/>
                  </a:cubicBezTo>
                  <a:cubicBezTo>
                    <a:pt x="129" y="0"/>
                    <a:pt x="139" y="2"/>
                    <a:pt x="150" y="5"/>
                  </a:cubicBezTo>
                  <a:cubicBezTo>
                    <a:pt x="136" y="32"/>
                    <a:pt x="128" y="62"/>
                    <a:pt x="128" y="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67" name="POWER_USER_ID_ICONS_Advocacy">
              <a:extLst>
                <a:ext uri="{FF2B5EF4-FFF2-40B4-BE49-F238E27FC236}">
                  <a16:creationId xmlns:a16="http://schemas.microsoft.com/office/drawing/2014/main" id="{7C9C155A-1958-E2BD-3014-0101F4AEB7D7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107" y="301"/>
              <a:ext cx="128" cy="178"/>
            </a:xfrm>
            <a:custGeom>
              <a:avLst/>
              <a:gdLst>
                <a:gd name="T0" fmla="*/ 0 w 340"/>
                <a:gd name="T1" fmla="*/ 471 h 471"/>
                <a:gd name="T2" fmla="*/ 340 w 340"/>
                <a:gd name="T3" fmla="*/ 471 h 471"/>
                <a:gd name="T4" fmla="*/ 340 w 340"/>
                <a:gd name="T5" fmla="*/ 170 h 471"/>
                <a:gd name="T6" fmla="*/ 170 w 340"/>
                <a:gd name="T7" fmla="*/ 0 h 471"/>
                <a:gd name="T8" fmla="*/ 0 w 340"/>
                <a:gd name="T9" fmla="*/ 170 h 471"/>
                <a:gd name="T10" fmla="*/ 0 w 340"/>
                <a:gd name="T11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0" h="471">
                  <a:moveTo>
                    <a:pt x="0" y="471"/>
                  </a:moveTo>
                  <a:lnTo>
                    <a:pt x="340" y="471"/>
                  </a:lnTo>
                  <a:lnTo>
                    <a:pt x="340" y="170"/>
                  </a:lnTo>
                  <a:cubicBezTo>
                    <a:pt x="340" y="76"/>
                    <a:pt x="264" y="0"/>
                    <a:pt x="170" y="0"/>
                  </a:cubicBezTo>
                  <a:cubicBezTo>
                    <a:pt x="76" y="0"/>
                    <a:pt x="0" y="76"/>
                    <a:pt x="0" y="170"/>
                  </a:cubicBezTo>
                  <a:lnTo>
                    <a:pt x="0" y="47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68" name="POWER_USER_ID_ICONS_Advocacy">
              <a:extLst>
                <a:ext uri="{FF2B5EF4-FFF2-40B4-BE49-F238E27FC236}">
                  <a16:creationId xmlns:a16="http://schemas.microsoft.com/office/drawing/2014/main" id="{1FF07E87-B1E2-743F-2968-3A868480DAD5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163" y="8"/>
              <a:ext cx="253" cy="230"/>
            </a:xfrm>
            <a:custGeom>
              <a:avLst/>
              <a:gdLst>
                <a:gd name="T0" fmla="*/ 551 w 675"/>
                <a:gd name="T1" fmla="*/ 0 h 611"/>
                <a:gd name="T2" fmla="*/ 123 w 675"/>
                <a:gd name="T3" fmla="*/ 0 h 611"/>
                <a:gd name="T4" fmla="*/ 0 w 675"/>
                <a:gd name="T5" fmla="*/ 123 h 611"/>
                <a:gd name="T6" fmla="*/ 0 w 675"/>
                <a:gd name="T7" fmla="*/ 326 h 611"/>
                <a:gd name="T8" fmla="*/ 123 w 675"/>
                <a:gd name="T9" fmla="*/ 449 h 611"/>
                <a:gd name="T10" fmla="*/ 167 w 675"/>
                <a:gd name="T11" fmla="*/ 449 h 611"/>
                <a:gd name="T12" fmla="*/ 167 w 675"/>
                <a:gd name="T13" fmla="*/ 611 h 611"/>
                <a:gd name="T14" fmla="*/ 329 w 675"/>
                <a:gd name="T15" fmla="*/ 449 h 611"/>
                <a:gd name="T16" fmla="*/ 551 w 675"/>
                <a:gd name="T17" fmla="*/ 449 h 611"/>
                <a:gd name="T18" fmla="*/ 675 w 675"/>
                <a:gd name="T19" fmla="*/ 326 h 611"/>
                <a:gd name="T20" fmla="*/ 675 w 675"/>
                <a:gd name="T21" fmla="*/ 123 h 611"/>
                <a:gd name="T22" fmla="*/ 551 w 675"/>
                <a:gd name="T23" fmla="*/ 0 h 611"/>
                <a:gd name="T24" fmla="*/ 630 w 675"/>
                <a:gd name="T25" fmla="*/ 326 h 611"/>
                <a:gd name="T26" fmla="*/ 551 w 675"/>
                <a:gd name="T27" fmla="*/ 405 h 611"/>
                <a:gd name="T28" fmla="*/ 311 w 675"/>
                <a:gd name="T29" fmla="*/ 405 h 611"/>
                <a:gd name="T30" fmla="*/ 212 w 675"/>
                <a:gd name="T31" fmla="*/ 504 h 611"/>
                <a:gd name="T32" fmla="*/ 212 w 675"/>
                <a:gd name="T33" fmla="*/ 405 h 611"/>
                <a:gd name="T34" fmla="*/ 123 w 675"/>
                <a:gd name="T35" fmla="*/ 405 h 611"/>
                <a:gd name="T36" fmla="*/ 44 w 675"/>
                <a:gd name="T37" fmla="*/ 326 h 611"/>
                <a:gd name="T38" fmla="*/ 44 w 675"/>
                <a:gd name="T39" fmla="*/ 123 h 611"/>
                <a:gd name="T40" fmla="*/ 123 w 675"/>
                <a:gd name="T41" fmla="*/ 44 h 611"/>
                <a:gd name="T42" fmla="*/ 551 w 675"/>
                <a:gd name="T43" fmla="*/ 44 h 611"/>
                <a:gd name="T44" fmla="*/ 630 w 675"/>
                <a:gd name="T45" fmla="*/ 123 h 611"/>
                <a:gd name="T46" fmla="*/ 630 w 675"/>
                <a:gd name="T47" fmla="*/ 326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5" h="611">
                  <a:moveTo>
                    <a:pt x="551" y="0"/>
                  </a:move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326"/>
                  </a:lnTo>
                  <a:cubicBezTo>
                    <a:pt x="0" y="394"/>
                    <a:pt x="55" y="449"/>
                    <a:pt x="123" y="449"/>
                  </a:cubicBezTo>
                  <a:lnTo>
                    <a:pt x="167" y="449"/>
                  </a:lnTo>
                  <a:lnTo>
                    <a:pt x="167" y="611"/>
                  </a:lnTo>
                  <a:lnTo>
                    <a:pt x="329" y="449"/>
                  </a:lnTo>
                  <a:lnTo>
                    <a:pt x="551" y="449"/>
                  </a:lnTo>
                  <a:cubicBezTo>
                    <a:pt x="619" y="449"/>
                    <a:pt x="675" y="394"/>
                    <a:pt x="675" y="326"/>
                  </a:cubicBezTo>
                  <a:lnTo>
                    <a:pt x="675" y="123"/>
                  </a:lnTo>
                  <a:cubicBezTo>
                    <a:pt x="675" y="55"/>
                    <a:pt x="619" y="0"/>
                    <a:pt x="551" y="0"/>
                  </a:cubicBezTo>
                  <a:close/>
                  <a:moveTo>
                    <a:pt x="630" y="326"/>
                  </a:moveTo>
                  <a:cubicBezTo>
                    <a:pt x="630" y="370"/>
                    <a:pt x="595" y="405"/>
                    <a:pt x="551" y="405"/>
                  </a:cubicBezTo>
                  <a:lnTo>
                    <a:pt x="311" y="405"/>
                  </a:lnTo>
                  <a:lnTo>
                    <a:pt x="212" y="504"/>
                  </a:lnTo>
                  <a:lnTo>
                    <a:pt x="212" y="405"/>
                  </a:lnTo>
                  <a:lnTo>
                    <a:pt x="123" y="405"/>
                  </a:lnTo>
                  <a:cubicBezTo>
                    <a:pt x="80" y="405"/>
                    <a:pt x="44" y="370"/>
                    <a:pt x="44" y="326"/>
                  </a:cubicBezTo>
                  <a:lnTo>
                    <a:pt x="44" y="123"/>
                  </a:lnTo>
                  <a:cubicBezTo>
                    <a:pt x="44" y="80"/>
                    <a:pt x="80" y="44"/>
                    <a:pt x="123" y="44"/>
                  </a:cubicBezTo>
                  <a:lnTo>
                    <a:pt x="551" y="44"/>
                  </a:lnTo>
                  <a:cubicBezTo>
                    <a:pt x="595" y="44"/>
                    <a:pt x="630" y="80"/>
                    <a:pt x="630" y="123"/>
                  </a:cubicBezTo>
                  <a:lnTo>
                    <a:pt x="630" y="32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</p:grpSp>
      <p:sp>
        <p:nvSpPr>
          <p:cNvPr id="1069" name="POWER_USER_ID_ICONS_Caliper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B27D589-E783-0586-14D6-E699FB32FB11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6135002" y="4148059"/>
            <a:ext cx="483139" cy="460506"/>
          </a:xfrm>
          <a:custGeom>
            <a:avLst/>
            <a:gdLst>
              <a:gd name="T0" fmla="*/ 572 w 1257"/>
              <a:gd name="T1" fmla="*/ 499 h 1196"/>
              <a:gd name="T2" fmla="*/ 392 w 1257"/>
              <a:gd name="T3" fmla="*/ 271 h 1196"/>
              <a:gd name="T4" fmla="*/ 26 w 1257"/>
              <a:gd name="T5" fmla="*/ 558 h 1196"/>
              <a:gd name="T6" fmla="*/ 14 w 1257"/>
              <a:gd name="T7" fmla="*/ 465 h 1196"/>
              <a:gd name="T8" fmla="*/ 87 w 1257"/>
              <a:gd name="T9" fmla="*/ 367 h 1196"/>
              <a:gd name="T10" fmla="*/ 284 w 1257"/>
              <a:gd name="T11" fmla="*/ 131 h 1196"/>
              <a:gd name="T12" fmla="*/ 285 w 1257"/>
              <a:gd name="T13" fmla="*/ 132 h 1196"/>
              <a:gd name="T14" fmla="*/ 424 w 1257"/>
              <a:gd name="T15" fmla="*/ 22 h 1196"/>
              <a:gd name="T16" fmla="*/ 523 w 1257"/>
              <a:gd name="T17" fmla="*/ 149 h 1196"/>
              <a:gd name="T18" fmla="*/ 713 w 1257"/>
              <a:gd name="T19" fmla="*/ 0 h 1196"/>
              <a:gd name="T20" fmla="*/ 583 w 1257"/>
              <a:gd name="T21" fmla="*/ 225 h 1196"/>
              <a:gd name="T22" fmla="*/ 662 w 1257"/>
              <a:gd name="T23" fmla="*/ 326 h 1196"/>
              <a:gd name="T24" fmla="*/ 912 w 1257"/>
              <a:gd name="T25" fmla="*/ 254 h 1196"/>
              <a:gd name="T26" fmla="*/ 721 w 1257"/>
              <a:gd name="T27" fmla="*/ 402 h 1196"/>
              <a:gd name="T28" fmla="*/ 1257 w 1257"/>
              <a:gd name="T29" fmla="*/ 1087 h 1196"/>
              <a:gd name="T30" fmla="*/ 1117 w 1257"/>
              <a:gd name="T31" fmla="*/ 1196 h 1196"/>
              <a:gd name="T32" fmla="*/ 681 w 1257"/>
              <a:gd name="T33" fmla="*/ 638 h 1196"/>
              <a:gd name="T34" fmla="*/ 404 w 1257"/>
              <a:gd name="T35" fmla="*/ 773 h 1196"/>
              <a:gd name="T36" fmla="*/ 292 w 1257"/>
              <a:gd name="T37" fmla="*/ 820 h 1196"/>
              <a:gd name="T38" fmla="*/ 204 w 1257"/>
              <a:gd name="T39" fmla="*/ 786 h 1196"/>
              <a:gd name="T40" fmla="*/ 572 w 1257"/>
              <a:gd name="T41" fmla="*/ 499 h 1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57" h="1196">
                <a:moveTo>
                  <a:pt x="572" y="499"/>
                </a:moveTo>
                <a:lnTo>
                  <a:pt x="392" y="271"/>
                </a:lnTo>
                <a:lnTo>
                  <a:pt x="26" y="558"/>
                </a:lnTo>
                <a:cubicBezTo>
                  <a:pt x="8" y="536"/>
                  <a:pt x="0" y="492"/>
                  <a:pt x="14" y="465"/>
                </a:cubicBezTo>
                <a:cubicBezTo>
                  <a:pt x="38" y="424"/>
                  <a:pt x="57" y="404"/>
                  <a:pt x="87" y="367"/>
                </a:cubicBezTo>
                <a:lnTo>
                  <a:pt x="284" y="131"/>
                </a:lnTo>
                <a:lnTo>
                  <a:pt x="285" y="132"/>
                </a:lnTo>
                <a:lnTo>
                  <a:pt x="424" y="22"/>
                </a:lnTo>
                <a:lnTo>
                  <a:pt x="523" y="149"/>
                </a:lnTo>
                <a:lnTo>
                  <a:pt x="713" y="0"/>
                </a:lnTo>
                <a:cubicBezTo>
                  <a:pt x="722" y="116"/>
                  <a:pt x="722" y="116"/>
                  <a:pt x="583" y="225"/>
                </a:cubicBezTo>
                <a:lnTo>
                  <a:pt x="662" y="326"/>
                </a:lnTo>
                <a:cubicBezTo>
                  <a:pt x="801" y="217"/>
                  <a:pt x="801" y="217"/>
                  <a:pt x="912" y="254"/>
                </a:cubicBezTo>
                <a:lnTo>
                  <a:pt x="721" y="402"/>
                </a:lnTo>
                <a:lnTo>
                  <a:pt x="1257" y="1087"/>
                </a:lnTo>
                <a:lnTo>
                  <a:pt x="1117" y="1196"/>
                </a:lnTo>
                <a:lnTo>
                  <a:pt x="681" y="638"/>
                </a:lnTo>
                <a:lnTo>
                  <a:pt x="404" y="773"/>
                </a:lnTo>
                <a:cubicBezTo>
                  <a:pt x="362" y="793"/>
                  <a:pt x="338" y="807"/>
                  <a:pt x="292" y="820"/>
                </a:cubicBezTo>
                <a:cubicBezTo>
                  <a:pt x="262" y="827"/>
                  <a:pt x="222" y="809"/>
                  <a:pt x="204" y="786"/>
                </a:cubicBezTo>
                <a:cubicBezTo>
                  <a:pt x="326" y="687"/>
                  <a:pt x="446" y="593"/>
                  <a:pt x="572" y="499"/>
                </a:cubicBezTo>
                <a:close/>
              </a:path>
            </a:pathLst>
          </a:custGeom>
          <a:solidFill>
            <a:schemeClr val="l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pt-BR" sz="1350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070" name="POWER_USER_ID_ICONS_Digital_Object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599A1774-DC6C-1BC9-6C3D-5AAD6DF3F5C6}"/>
              </a:ext>
            </a:extLst>
          </p:cNvPr>
          <p:cNvSpPr>
            <a:spLocks noChangeAspect="1" noEditPoints="1"/>
          </p:cNvSpPr>
          <p:nvPr>
            <p:custDataLst>
              <p:tags r:id="rId3"/>
            </p:custDataLst>
          </p:nvPr>
        </p:nvSpPr>
        <p:spPr bwMode="auto">
          <a:xfrm>
            <a:off x="721070" y="4096691"/>
            <a:ext cx="402648" cy="509804"/>
          </a:xfrm>
          <a:custGeom>
            <a:avLst/>
            <a:gdLst>
              <a:gd name="T0" fmla="*/ 990 w 990"/>
              <a:gd name="T1" fmla="*/ 130 h 1250"/>
              <a:gd name="T2" fmla="*/ 859 w 990"/>
              <a:gd name="T3" fmla="*/ 0 h 1250"/>
              <a:gd name="T4" fmla="*/ 729 w 990"/>
              <a:gd name="T5" fmla="*/ 130 h 1250"/>
              <a:gd name="T6" fmla="*/ 833 w 990"/>
              <a:gd name="T7" fmla="*/ 258 h 1250"/>
              <a:gd name="T8" fmla="*/ 833 w 990"/>
              <a:gd name="T9" fmla="*/ 456 h 1250"/>
              <a:gd name="T10" fmla="*/ 521 w 990"/>
              <a:gd name="T11" fmla="*/ 702 h 1250"/>
              <a:gd name="T12" fmla="*/ 521 w 990"/>
              <a:gd name="T13" fmla="*/ 466 h 1250"/>
              <a:gd name="T14" fmla="*/ 625 w 990"/>
              <a:gd name="T15" fmla="*/ 339 h 1250"/>
              <a:gd name="T16" fmla="*/ 495 w 990"/>
              <a:gd name="T17" fmla="*/ 208 h 1250"/>
              <a:gd name="T18" fmla="*/ 365 w 990"/>
              <a:gd name="T19" fmla="*/ 339 h 1250"/>
              <a:gd name="T20" fmla="*/ 469 w 990"/>
              <a:gd name="T21" fmla="*/ 466 h 1250"/>
              <a:gd name="T22" fmla="*/ 469 w 990"/>
              <a:gd name="T23" fmla="*/ 702 h 1250"/>
              <a:gd name="T24" fmla="*/ 156 w 990"/>
              <a:gd name="T25" fmla="*/ 456 h 1250"/>
              <a:gd name="T26" fmla="*/ 156 w 990"/>
              <a:gd name="T27" fmla="*/ 258 h 1250"/>
              <a:gd name="T28" fmla="*/ 260 w 990"/>
              <a:gd name="T29" fmla="*/ 130 h 1250"/>
              <a:gd name="T30" fmla="*/ 130 w 990"/>
              <a:gd name="T31" fmla="*/ 0 h 1250"/>
              <a:gd name="T32" fmla="*/ 0 w 990"/>
              <a:gd name="T33" fmla="*/ 130 h 1250"/>
              <a:gd name="T34" fmla="*/ 104 w 990"/>
              <a:gd name="T35" fmla="*/ 258 h 1250"/>
              <a:gd name="T36" fmla="*/ 104 w 990"/>
              <a:gd name="T37" fmla="*/ 481 h 1250"/>
              <a:gd name="T38" fmla="*/ 469 w 990"/>
              <a:gd name="T39" fmla="*/ 768 h 1250"/>
              <a:gd name="T40" fmla="*/ 469 w 990"/>
              <a:gd name="T41" fmla="*/ 992 h 1250"/>
              <a:gd name="T42" fmla="*/ 365 w 990"/>
              <a:gd name="T43" fmla="*/ 1120 h 1250"/>
              <a:gd name="T44" fmla="*/ 495 w 990"/>
              <a:gd name="T45" fmla="*/ 1250 h 1250"/>
              <a:gd name="T46" fmla="*/ 625 w 990"/>
              <a:gd name="T47" fmla="*/ 1120 h 1250"/>
              <a:gd name="T48" fmla="*/ 521 w 990"/>
              <a:gd name="T49" fmla="*/ 992 h 1250"/>
              <a:gd name="T50" fmla="*/ 521 w 990"/>
              <a:gd name="T51" fmla="*/ 768 h 1250"/>
              <a:gd name="T52" fmla="*/ 885 w 990"/>
              <a:gd name="T53" fmla="*/ 481 h 1250"/>
              <a:gd name="T54" fmla="*/ 885 w 990"/>
              <a:gd name="T55" fmla="*/ 258 h 1250"/>
              <a:gd name="T56" fmla="*/ 990 w 990"/>
              <a:gd name="T57" fmla="*/ 130 h 1250"/>
              <a:gd name="T58" fmla="*/ 52 w 990"/>
              <a:gd name="T59" fmla="*/ 130 h 1250"/>
              <a:gd name="T60" fmla="*/ 130 w 990"/>
              <a:gd name="T61" fmla="*/ 52 h 1250"/>
              <a:gd name="T62" fmla="*/ 208 w 990"/>
              <a:gd name="T63" fmla="*/ 130 h 1250"/>
              <a:gd name="T64" fmla="*/ 130 w 990"/>
              <a:gd name="T65" fmla="*/ 208 h 1250"/>
              <a:gd name="T66" fmla="*/ 52 w 990"/>
              <a:gd name="T67" fmla="*/ 130 h 1250"/>
              <a:gd name="T68" fmla="*/ 859 w 990"/>
              <a:gd name="T69" fmla="*/ 208 h 1250"/>
              <a:gd name="T70" fmla="*/ 781 w 990"/>
              <a:gd name="T71" fmla="*/ 130 h 1250"/>
              <a:gd name="T72" fmla="*/ 859 w 990"/>
              <a:gd name="T73" fmla="*/ 52 h 1250"/>
              <a:gd name="T74" fmla="*/ 938 w 990"/>
              <a:gd name="T75" fmla="*/ 130 h 1250"/>
              <a:gd name="T76" fmla="*/ 859 w 990"/>
              <a:gd name="T77" fmla="*/ 208 h 1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90" h="1250">
                <a:moveTo>
                  <a:pt x="990" y="130"/>
                </a:moveTo>
                <a:cubicBezTo>
                  <a:pt x="990" y="58"/>
                  <a:pt x="931" y="0"/>
                  <a:pt x="859" y="0"/>
                </a:cubicBezTo>
                <a:cubicBezTo>
                  <a:pt x="788" y="0"/>
                  <a:pt x="729" y="58"/>
                  <a:pt x="729" y="130"/>
                </a:cubicBezTo>
                <a:cubicBezTo>
                  <a:pt x="729" y="193"/>
                  <a:pt x="774" y="246"/>
                  <a:pt x="833" y="258"/>
                </a:cubicBezTo>
                <a:lnTo>
                  <a:pt x="833" y="456"/>
                </a:lnTo>
                <a:lnTo>
                  <a:pt x="521" y="702"/>
                </a:lnTo>
                <a:lnTo>
                  <a:pt x="521" y="466"/>
                </a:lnTo>
                <a:cubicBezTo>
                  <a:pt x="580" y="454"/>
                  <a:pt x="625" y="401"/>
                  <a:pt x="625" y="339"/>
                </a:cubicBezTo>
                <a:cubicBezTo>
                  <a:pt x="625" y="267"/>
                  <a:pt x="567" y="208"/>
                  <a:pt x="495" y="208"/>
                </a:cubicBezTo>
                <a:cubicBezTo>
                  <a:pt x="423" y="208"/>
                  <a:pt x="365" y="267"/>
                  <a:pt x="365" y="339"/>
                </a:cubicBezTo>
                <a:cubicBezTo>
                  <a:pt x="365" y="401"/>
                  <a:pt x="409" y="454"/>
                  <a:pt x="469" y="466"/>
                </a:cubicBezTo>
                <a:lnTo>
                  <a:pt x="469" y="702"/>
                </a:lnTo>
                <a:lnTo>
                  <a:pt x="156" y="456"/>
                </a:lnTo>
                <a:lnTo>
                  <a:pt x="156" y="258"/>
                </a:lnTo>
                <a:cubicBezTo>
                  <a:pt x="216" y="246"/>
                  <a:pt x="260" y="193"/>
                  <a:pt x="260" y="130"/>
                </a:cubicBezTo>
                <a:cubicBezTo>
                  <a:pt x="260" y="58"/>
                  <a:pt x="202" y="0"/>
                  <a:pt x="130" y="0"/>
                </a:cubicBezTo>
                <a:cubicBezTo>
                  <a:pt x="58" y="0"/>
                  <a:pt x="0" y="58"/>
                  <a:pt x="0" y="130"/>
                </a:cubicBezTo>
                <a:cubicBezTo>
                  <a:pt x="0" y="193"/>
                  <a:pt x="45" y="246"/>
                  <a:pt x="104" y="258"/>
                </a:cubicBezTo>
                <a:lnTo>
                  <a:pt x="104" y="481"/>
                </a:lnTo>
                <a:lnTo>
                  <a:pt x="469" y="768"/>
                </a:lnTo>
                <a:lnTo>
                  <a:pt x="469" y="992"/>
                </a:lnTo>
                <a:cubicBezTo>
                  <a:pt x="409" y="1004"/>
                  <a:pt x="365" y="1057"/>
                  <a:pt x="365" y="1120"/>
                </a:cubicBezTo>
                <a:cubicBezTo>
                  <a:pt x="365" y="1192"/>
                  <a:pt x="423" y="1250"/>
                  <a:pt x="495" y="1250"/>
                </a:cubicBezTo>
                <a:cubicBezTo>
                  <a:pt x="567" y="1250"/>
                  <a:pt x="625" y="1192"/>
                  <a:pt x="625" y="1120"/>
                </a:cubicBezTo>
                <a:cubicBezTo>
                  <a:pt x="625" y="1057"/>
                  <a:pt x="580" y="1004"/>
                  <a:pt x="521" y="992"/>
                </a:cubicBezTo>
                <a:lnTo>
                  <a:pt x="521" y="768"/>
                </a:lnTo>
                <a:lnTo>
                  <a:pt x="885" y="481"/>
                </a:lnTo>
                <a:lnTo>
                  <a:pt x="885" y="258"/>
                </a:lnTo>
                <a:cubicBezTo>
                  <a:pt x="945" y="246"/>
                  <a:pt x="990" y="193"/>
                  <a:pt x="990" y="130"/>
                </a:cubicBezTo>
                <a:close/>
                <a:moveTo>
                  <a:pt x="52" y="130"/>
                </a:moveTo>
                <a:cubicBezTo>
                  <a:pt x="52" y="87"/>
                  <a:pt x="87" y="52"/>
                  <a:pt x="130" y="52"/>
                </a:cubicBezTo>
                <a:cubicBezTo>
                  <a:pt x="173" y="52"/>
                  <a:pt x="208" y="87"/>
                  <a:pt x="208" y="130"/>
                </a:cubicBezTo>
                <a:cubicBezTo>
                  <a:pt x="208" y="173"/>
                  <a:pt x="173" y="208"/>
                  <a:pt x="130" y="208"/>
                </a:cubicBezTo>
                <a:cubicBezTo>
                  <a:pt x="87" y="208"/>
                  <a:pt x="52" y="173"/>
                  <a:pt x="52" y="130"/>
                </a:cubicBezTo>
                <a:close/>
                <a:moveTo>
                  <a:pt x="859" y="208"/>
                </a:moveTo>
                <a:cubicBezTo>
                  <a:pt x="816" y="208"/>
                  <a:pt x="781" y="173"/>
                  <a:pt x="781" y="130"/>
                </a:cubicBezTo>
                <a:cubicBezTo>
                  <a:pt x="781" y="87"/>
                  <a:pt x="816" y="52"/>
                  <a:pt x="859" y="52"/>
                </a:cubicBezTo>
                <a:cubicBezTo>
                  <a:pt x="902" y="52"/>
                  <a:pt x="938" y="87"/>
                  <a:pt x="938" y="130"/>
                </a:cubicBezTo>
                <a:cubicBezTo>
                  <a:pt x="938" y="173"/>
                  <a:pt x="902" y="208"/>
                  <a:pt x="859" y="208"/>
                </a:cubicBezTo>
                <a:close/>
              </a:path>
            </a:pathLst>
          </a:custGeom>
          <a:solidFill>
            <a:schemeClr val="l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pt-BR" sz="1350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77F8A55-31E1-2C2E-D0F7-71A2A4BF8A87}"/>
              </a:ext>
            </a:extLst>
          </p:cNvPr>
          <p:cNvSpPr txBox="1"/>
          <p:nvPr/>
        </p:nvSpPr>
        <p:spPr>
          <a:xfrm>
            <a:off x="632143" y="2034155"/>
            <a:ext cx="21977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711012"/>
                </a:solidFill>
                <a:latin typeface="Gotham HTF"/>
              </a:rPr>
              <a:t>1 = Ligado</a:t>
            </a:r>
          </a:p>
          <a:p>
            <a:pPr algn="ctr"/>
            <a:endParaRPr lang="pt-BR" sz="2800" b="1" dirty="0">
              <a:latin typeface="Gotham HTF"/>
            </a:endParaRPr>
          </a:p>
          <a:p>
            <a:pPr algn="ctr"/>
            <a:r>
              <a:rPr lang="pt-BR" sz="2800" b="1" dirty="0">
                <a:solidFill>
                  <a:srgbClr val="711012"/>
                </a:solidFill>
                <a:latin typeface="Gotham HTF"/>
              </a:rPr>
              <a:t>0 = Desligado</a:t>
            </a:r>
          </a:p>
        </p:txBody>
      </p:sp>
      <p:pic>
        <p:nvPicPr>
          <p:cNvPr id="4098" name="Picture 2" descr="Binary to Decimal Converter | Calculator">
            <a:extLst>
              <a:ext uri="{FF2B5EF4-FFF2-40B4-BE49-F238E27FC236}">
                <a16:creationId xmlns:a16="http://schemas.microsoft.com/office/drawing/2014/main" id="{38E36EBB-1384-A9CA-119B-468AA0069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480" y="1081115"/>
            <a:ext cx="3048000" cy="274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17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Bits e Bytes</a:t>
            </a:r>
          </a:p>
        </p:txBody>
      </p:sp>
      <p:sp>
        <p:nvSpPr>
          <p:cNvPr id="2" name="TextBox 82">
            <a:extLst>
              <a:ext uri="{FF2B5EF4-FFF2-40B4-BE49-F238E27FC236}">
                <a16:creationId xmlns:a16="http://schemas.microsoft.com/office/drawing/2014/main" id="{A996D618-83A7-B9A2-0C46-9609F477903C}"/>
              </a:ext>
            </a:extLst>
          </p:cNvPr>
          <p:cNvSpPr txBox="1"/>
          <p:nvPr/>
        </p:nvSpPr>
        <p:spPr>
          <a:xfrm>
            <a:off x="395536" y="1556792"/>
            <a:ext cx="4176463" cy="1600438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l"/>
            <a:r>
              <a:rPr lang="pt-BR" sz="1600" b="0" i="0" dirty="0">
                <a:effectLst/>
                <a:latin typeface="Gotham HTF"/>
              </a:rPr>
              <a:t>Um </a:t>
            </a:r>
            <a:r>
              <a:rPr lang="pt-BR" b="1" i="0" dirty="0">
                <a:solidFill>
                  <a:srgbClr val="ED145B"/>
                </a:solidFill>
                <a:effectLst/>
                <a:latin typeface="Gotham HTF"/>
              </a:rPr>
              <a:t>BIT</a:t>
            </a:r>
            <a:r>
              <a:rPr lang="pt-BR" sz="1600" b="0" i="0" dirty="0">
                <a:effectLst/>
                <a:latin typeface="Gotham HTF"/>
              </a:rPr>
              <a:t> é a unidade fundamental de informação em sistemas computacionais, representando um dígito binário que pode ser 0 ou 1. </a:t>
            </a:r>
          </a:p>
          <a:p>
            <a:pPr algn="l"/>
            <a:r>
              <a:rPr lang="pt-BR" sz="1600" b="0" i="0" dirty="0">
                <a:effectLst/>
                <a:latin typeface="Gotham HTF"/>
              </a:rPr>
              <a:t>É a menor unidade de armazenamento e processamento de dados em um computador, sendo a base para todas as operações digitais.</a:t>
            </a:r>
          </a:p>
        </p:txBody>
      </p:sp>
      <p:sp>
        <p:nvSpPr>
          <p:cNvPr id="71" name="TextBox 82">
            <a:extLst>
              <a:ext uri="{FF2B5EF4-FFF2-40B4-BE49-F238E27FC236}">
                <a16:creationId xmlns:a16="http://schemas.microsoft.com/office/drawing/2014/main" id="{7ED5089C-714D-3A45-ECED-5A37D00ABAC0}"/>
              </a:ext>
            </a:extLst>
          </p:cNvPr>
          <p:cNvSpPr txBox="1"/>
          <p:nvPr/>
        </p:nvSpPr>
        <p:spPr>
          <a:xfrm>
            <a:off x="395535" y="3284984"/>
            <a:ext cx="4176463" cy="233910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l"/>
            <a:r>
              <a:rPr lang="pt-BR" sz="1600" b="0" i="0" dirty="0">
                <a:effectLst/>
                <a:latin typeface="Gotham HTF"/>
              </a:rPr>
              <a:t>Um </a:t>
            </a:r>
            <a:r>
              <a:rPr lang="pt-BR" b="1" i="0" dirty="0">
                <a:solidFill>
                  <a:srgbClr val="ED145B"/>
                </a:solidFill>
                <a:effectLst/>
                <a:latin typeface="Gotham HTF"/>
              </a:rPr>
              <a:t>BYTE</a:t>
            </a:r>
            <a:r>
              <a:rPr lang="pt-BR" sz="1600" b="0" i="0" dirty="0">
                <a:effectLst/>
                <a:latin typeface="Gotham HTF"/>
              </a:rPr>
              <a:t> é uma unidade de armazenamento de dados que consiste em 8 bits. Ele é usado para medir o tamanho ou capacidade de memória, sendo capaz de representar um único caractere alfanumérico ou um pequeno conjunto de números. O byte é amplamente utilizado para descrever o tamanho de arquivos, a capacidade de armazenamento de dispositivos e a taxa de transferência de dados.</a:t>
            </a:r>
          </a:p>
        </p:txBody>
      </p:sp>
      <p:pic>
        <p:nvPicPr>
          <p:cNvPr id="5122" name="Picture 2" descr="Computer Bit and Byte">
            <a:extLst>
              <a:ext uri="{FF2B5EF4-FFF2-40B4-BE49-F238E27FC236}">
                <a16:creationId xmlns:a16="http://schemas.microsoft.com/office/drawing/2014/main" id="{BA39E017-BBE5-A4BB-2EE3-A748C88CD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51562"/>
            <a:ext cx="4109686" cy="410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04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Simplificando Bytes com Hexadecimal</a:t>
            </a:r>
          </a:p>
        </p:txBody>
      </p:sp>
      <p:grpSp>
        <p:nvGrpSpPr>
          <p:cNvPr id="2" name="Group 27">
            <a:extLst>
              <a:ext uri="{FF2B5EF4-FFF2-40B4-BE49-F238E27FC236}">
                <a16:creationId xmlns:a16="http://schemas.microsoft.com/office/drawing/2014/main" id="{C887382A-0DD4-FE07-535E-E374ED9F3811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47867" y="1958011"/>
            <a:ext cx="1391677" cy="1391677"/>
            <a:chOff x="2955023" y="2855911"/>
            <a:chExt cx="2041126" cy="2041126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Circle: Hollow 322">
              <a:extLst>
                <a:ext uri="{FF2B5EF4-FFF2-40B4-BE49-F238E27FC236}">
                  <a16:creationId xmlns:a16="http://schemas.microsoft.com/office/drawing/2014/main" id="{414B20A4-F5A3-0930-8204-795E18B78E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7231" y="3018119"/>
              <a:ext cx="1716710" cy="1716710"/>
            </a:xfrm>
            <a:prstGeom prst="donut">
              <a:avLst>
                <a:gd name="adj" fmla="val 713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5" name="Group 29">
              <a:extLst>
                <a:ext uri="{FF2B5EF4-FFF2-40B4-BE49-F238E27FC236}">
                  <a16:creationId xmlns:a16="http://schemas.microsoft.com/office/drawing/2014/main" id="{B56BA447-9066-73B9-AE38-92A4EE55575C}"/>
                </a:ext>
              </a:extLst>
            </p:cNvPr>
            <p:cNvGrpSpPr/>
            <p:nvPr/>
          </p:nvGrpSpPr>
          <p:grpSpPr>
            <a:xfrm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23" name="Trapezoid 46">
                <a:extLst>
                  <a:ext uri="{FF2B5EF4-FFF2-40B4-BE49-F238E27FC236}">
                    <a16:creationId xmlns:a16="http://schemas.microsoft.com/office/drawing/2014/main" id="{B8D4E119-579B-212D-DC8F-74C800E25D6D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Trapezoid 47">
                <a:extLst>
                  <a:ext uri="{FF2B5EF4-FFF2-40B4-BE49-F238E27FC236}">
                    <a16:creationId xmlns:a16="http://schemas.microsoft.com/office/drawing/2014/main" id="{B7C6D434-43D0-C87E-CD59-FF0E4D3F7A20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6" name="Group 30">
              <a:extLst>
                <a:ext uri="{FF2B5EF4-FFF2-40B4-BE49-F238E27FC236}">
                  <a16:creationId xmlns:a16="http://schemas.microsoft.com/office/drawing/2014/main" id="{B58DFC91-E6D3-C243-D5E9-04F307D73B27}"/>
                </a:ext>
              </a:extLst>
            </p:cNvPr>
            <p:cNvGrpSpPr/>
            <p:nvPr/>
          </p:nvGrpSpPr>
          <p:grpSpPr>
            <a:xfrm rot="54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21" name="Trapezoid 44">
                <a:extLst>
                  <a:ext uri="{FF2B5EF4-FFF2-40B4-BE49-F238E27FC236}">
                    <a16:creationId xmlns:a16="http://schemas.microsoft.com/office/drawing/2014/main" id="{0B848F86-EC5E-E286-B093-E591CEF2D5C6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22" name="Trapezoid 45">
                <a:extLst>
                  <a:ext uri="{FF2B5EF4-FFF2-40B4-BE49-F238E27FC236}">
                    <a16:creationId xmlns:a16="http://schemas.microsoft.com/office/drawing/2014/main" id="{24B914FC-F1B6-9A24-6A54-387C603CCC8C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7" name="Group 31">
              <a:extLst>
                <a:ext uri="{FF2B5EF4-FFF2-40B4-BE49-F238E27FC236}">
                  <a16:creationId xmlns:a16="http://schemas.microsoft.com/office/drawing/2014/main" id="{A4CCA270-520A-6ADE-A1B1-B33CE655FBC4}"/>
                </a:ext>
              </a:extLst>
            </p:cNvPr>
            <p:cNvGrpSpPr/>
            <p:nvPr/>
          </p:nvGrpSpPr>
          <p:grpSpPr>
            <a:xfrm rot="18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19" name="Trapezoid 42">
                <a:extLst>
                  <a:ext uri="{FF2B5EF4-FFF2-40B4-BE49-F238E27FC236}">
                    <a16:creationId xmlns:a16="http://schemas.microsoft.com/office/drawing/2014/main" id="{A3538BF3-E38A-55E4-7AF2-2711066E02DF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Trapezoid 43">
                <a:extLst>
                  <a:ext uri="{FF2B5EF4-FFF2-40B4-BE49-F238E27FC236}">
                    <a16:creationId xmlns:a16="http://schemas.microsoft.com/office/drawing/2014/main" id="{F088C0A9-CC7A-AC5F-04AB-FDF508DF1A96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" name="Group 32">
              <a:extLst>
                <a:ext uri="{FF2B5EF4-FFF2-40B4-BE49-F238E27FC236}">
                  <a16:creationId xmlns:a16="http://schemas.microsoft.com/office/drawing/2014/main" id="{2F9B9858-DE8B-7569-5F44-02B1A00DCB78}"/>
                </a:ext>
              </a:extLst>
            </p:cNvPr>
            <p:cNvGrpSpPr/>
            <p:nvPr/>
          </p:nvGrpSpPr>
          <p:grpSpPr>
            <a:xfrm rot="36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17" name="Trapezoid 40">
                <a:extLst>
                  <a:ext uri="{FF2B5EF4-FFF2-40B4-BE49-F238E27FC236}">
                    <a16:creationId xmlns:a16="http://schemas.microsoft.com/office/drawing/2014/main" id="{FC95EC8A-3A17-C5C9-0456-5FEC062390E0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Trapezoid 41">
                <a:extLst>
                  <a:ext uri="{FF2B5EF4-FFF2-40B4-BE49-F238E27FC236}">
                    <a16:creationId xmlns:a16="http://schemas.microsoft.com/office/drawing/2014/main" id="{4C0A0F74-A47A-1A27-492C-6040BF958479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0" name="Group 33">
              <a:extLst>
                <a:ext uri="{FF2B5EF4-FFF2-40B4-BE49-F238E27FC236}">
                  <a16:creationId xmlns:a16="http://schemas.microsoft.com/office/drawing/2014/main" id="{7FFEAEC7-FEE1-D16A-9FE0-63B61CF2CFAC}"/>
                </a:ext>
              </a:extLst>
            </p:cNvPr>
            <p:cNvGrpSpPr/>
            <p:nvPr/>
          </p:nvGrpSpPr>
          <p:grpSpPr>
            <a:xfrm rot="72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15" name="Trapezoid 38">
                <a:extLst>
                  <a:ext uri="{FF2B5EF4-FFF2-40B4-BE49-F238E27FC236}">
                    <a16:creationId xmlns:a16="http://schemas.microsoft.com/office/drawing/2014/main" id="{9DC0FB8A-087D-3B0C-0A44-7B8D305CBAB8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Trapezoid 39">
                <a:extLst>
                  <a:ext uri="{FF2B5EF4-FFF2-40B4-BE49-F238E27FC236}">
                    <a16:creationId xmlns:a16="http://schemas.microsoft.com/office/drawing/2014/main" id="{BC8B5DB6-27E5-3E9A-5CAE-7ED6144CCB38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1" name="Group 34">
              <a:extLst>
                <a:ext uri="{FF2B5EF4-FFF2-40B4-BE49-F238E27FC236}">
                  <a16:creationId xmlns:a16="http://schemas.microsoft.com/office/drawing/2014/main" id="{3F98B6CE-3894-2B4B-0932-D8F060897121}"/>
                </a:ext>
              </a:extLst>
            </p:cNvPr>
            <p:cNvGrpSpPr/>
            <p:nvPr/>
          </p:nvGrpSpPr>
          <p:grpSpPr>
            <a:xfrm rot="90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13" name="Trapezoid 36">
                <a:extLst>
                  <a:ext uri="{FF2B5EF4-FFF2-40B4-BE49-F238E27FC236}">
                    <a16:creationId xmlns:a16="http://schemas.microsoft.com/office/drawing/2014/main" id="{28DC13C1-E8FD-26EE-1D5F-A61C37FE9611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Trapezoid 37">
                <a:extLst>
                  <a:ext uri="{FF2B5EF4-FFF2-40B4-BE49-F238E27FC236}">
                    <a16:creationId xmlns:a16="http://schemas.microsoft.com/office/drawing/2014/main" id="{279929FF-02A7-9163-9E07-54D99211B907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2" name="Oval 35">
              <a:extLst>
                <a:ext uri="{FF2B5EF4-FFF2-40B4-BE49-F238E27FC236}">
                  <a16:creationId xmlns:a16="http://schemas.microsoft.com/office/drawing/2014/main" id="{543FD4CF-CBF9-EDFF-E549-BFF53A0A7A5F}"/>
                </a:ext>
              </a:extLst>
            </p:cNvPr>
            <p:cNvSpPr>
              <a:spLocks noChangeAspect="1"/>
            </p:cNvSpPr>
            <p:nvPr/>
          </p:nvSpPr>
          <p:spPr>
            <a:xfrm rot="20700000">
              <a:off x="3269172" y="3175844"/>
              <a:ext cx="1408186" cy="1408186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3600" b="1" kern="0" dirty="0">
                <a:solidFill>
                  <a:srgbClr val="EA6D49"/>
                </a:solidFill>
                <a:latin typeface="Calibri" panose="020F0502020204030204"/>
              </a:endParaRPr>
            </a:p>
          </p:txBody>
        </p:sp>
      </p:grpSp>
      <p:grpSp>
        <p:nvGrpSpPr>
          <p:cNvPr id="25" name="Group 48">
            <a:extLst>
              <a:ext uri="{FF2B5EF4-FFF2-40B4-BE49-F238E27FC236}">
                <a16:creationId xmlns:a16="http://schemas.microsoft.com/office/drawing/2014/main" id="{AF590CCF-C5BF-C280-C8DD-E706045F385A}"/>
              </a:ext>
            </a:extLst>
          </p:cNvPr>
          <p:cNvGrpSpPr>
            <a:grpSpLocks noChangeAspect="1"/>
          </p:cNvGrpSpPr>
          <p:nvPr/>
        </p:nvGrpSpPr>
        <p:grpSpPr>
          <a:xfrm>
            <a:off x="1193574" y="2680784"/>
            <a:ext cx="1391677" cy="1391677"/>
            <a:chOff x="5517577" y="2855912"/>
            <a:chExt cx="2041126" cy="2041126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Circle: Hollow 342">
              <a:extLst>
                <a:ext uri="{FF2B5EF4-FFF2-40B4-BE49-F238E27FC236}">
                  <a16:creationId xmlns:a16="http://schemas.microsoft.com/office/drawing/2014/main" id="{DE387CF7-1A16-AB10-F4AA-CD9CD0A128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9785" y="3018120"/>
              <a:ext cx="1716710" cy="1716710"/>
            </a:xfrm>
            <a:prstGeom prst="donut">
              <a:avLst>
                <a:gd name="adj" fmla="val 713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7" name="Group 50">
              <a:extLst>
                <a:ext uri="{FF2B5EF4-FFF2-40B4-BE49-F238E27FC236}">
                  <a16:creationId xmlns:a16="http://schemas.microsoft.com/office/drawing/2014/main" id="{80C01537-840A-7AB4-2AFC-D4766DBE1492}"/>
                </a:ext>
              </a:extLst>
            </p:cNvPr>
            <p:cNvGrpSpPr/>
            <p:nvPr/>
          </p:nvGrpSpPr>
          <p:grpSpPr>
            <a:xfrm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77" name="Trapezoid 67">
                <a:extLst>
                  <a:ext uri="{FF2B5EF4-FFF2-40B4-BE49-F238E27FC236}">
                    <a16:creationId xmlns:a16="http://schemas.microsoft.com/office/drawing/2014/main" id="{163C1505-8C15-E3C9-49D9-A0FF7E0E7248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78" name="Trapezoid 68">
                <a:extLst>
                  <a:ext uri="{FF2B5EF4-FFF2-40B4-BE49-F238E27FC236}">
                    <a16:creationId xmlns:a16="http://schemas.microsoft.com/office/drawing/2014/main" id="{318A7845-37F4-C62A-DE8D-5507F40C86B2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8" name="Group 51">
              <a:extLst>
                <a:ext uri="{FF2B5EF4-FFF2-40B4-BE49-F238E27FC236}">
                  <a16:creationId xmlns:a16="http://schemas.microsoft.com/office/drawing/2014/main" id="{8B801038-92B0-1856-A184-2BC83CA0A1E9}"/>
                </a:ext>
              </a:extLst>
            </p:cNvPr>
            <p:cNvGrpSpPr/>
            <p:nvPr/>
          </p:nvGrpSpPr>
          <p:grpSpPr>
            <a:xfrm rot="54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75" name="Trapezoid 65">
                <a:extLst>
                  <a:ext uri="{FF2B5EF4-FFF2-40B4-BE49-F238E27FC236}">
                    <a16:creationId xmlns:a16="http://schemas.microsoft.com/office/drawing/2014/main" id="{DAC07F67-141B-6A8F-6F8E-440F0DCB7640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76" name="Trapezoid 66">
                <a:extLst>
                  <a:ext uri="{FF2B5EF4-FFF2-40B4-BE49-F238E27FC236}">
                    <a16:creationId xmlns:a16="http://schemas.microsoft.com/office/drawing/2014/main" id="{D2C336BF-3067-AAC9-2647-D40092FE8A79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9" name="Group 52">
              <a:extLst>
                <a:ext uri="{FF2B5EF4-FFF2-40B4-BE49-F238E27FC236}">
                  <a16:creationId xmlns:a16="http://schemas.microsoft.com/office/drawing/2014/main" id="{E5720A93-2424-AAC7-B065-FD8F0CEBC055}"/>
                </a:ext>
              </a:extLst>
            </p:cNvPr>
            <p:cNvGrpSpPr/>
            <p:nvPr/>
          </p:nvGrpSpPr>
          <p:grpSpPr>
            <a:xfrm rot="18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73" name="Trapezoid 63">
                <a:extLst>
                  <a:ext uri="{FF2B5EF4-FFF2-40B4-BE49-F238E27FC236}">
                    <a16:creationId xmlns:a16="http://schemas.microsoft.com/office/drawing/2014/main" id="{6FCED32A-8FC1-7186-8DF6-510C14C98D7D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74" name="Trapezoid 64">
                <a:extLst>
                  <a:ext uri="{FF2B5EF4-FFF2-40B4-BE49-F238E27FC236}">
                    <a16:creationId xmlns:a16="http://schemas.microsoft.com/office/drawing/2014/main" id="{E05C3D25-9927-528C-FE24-7E95F9393B9D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30" name="Group 53">
              <a:extLst>
                <a:ext uri="{FF2B5EF4-FFF2-40B4-BE49-F238E27FC236}">
                  <a16:creationId xmlns:a16="http://schemas.microsoft.com/office/drawing/2014/main" id="{76D5CA60-2620-9FB3-AA9F-8E424D5EA6A5}"/>
                </a:ext>
              </a:extLst>
            </p:cNvPr>
            <p:cNvGrpSpPr/>
            <p:nvPr/>
          </p:nvGrpSpPr>
          <p:grpSpPr>
            <a:xfrm rot="36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70" name="Trapezoid 61">
                <a:extLst>
                  <a:ext uri="{FF2B5EF4-FFF2-40B4-BE49-F238E27FC236}">
                    <a16:creationId xmlns:a16="http://schemas.microsoft.com/office/drawing/2014/main" id="{20AA7E45-2E25-7863-0B0C-F1A7903393A9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Trapezoid 62">
                <a:extLst>
                  <a:ext uri="{FF2B5EF4-FFF2-40B4-BE49-F238E27FC236}">
                    <a16:creationId xmlns:a16="http://schemas.microsoft.com/office/drawing/2014/main" id="{2EA98BB4-14F7-B5B9-7F6B-B2357D545161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31" name="Group 54">
              <a:extLst>
                <a:ext uri="{FF2B5EF4-FFF2-40B4-BE49-F238E27FC236}">
                  <a16:creationId xmlns:a16="http://schemas.microsoft.com/office/drawing/2014/main" id="{090C6673-AD38-506A-1669-14CEE525C1AB}"/>
                </a:ext>
              </a:extLst>
            </p:cNvPr>
            <p:cNvGrpSpPr/>
            <p:nvPr/>
          </p:nvGrpSpPr>
          <p:grpSpPr>
            <a:xfrm rot="72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68" name="Trapezoid 59">
                <a:extLst>
                  <a:ext uri="{FF2B5EF4-FFF2-40B4-BE49-F238E27FC236}">
                    <a16:creationId xmlns:a16="http://schemas.microsoft.com/office/drawing/2014/main" id="{B985FB45-A084-3269-F67D-95CB6CFDA06E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Trapezoid 60">
                <a:extLst>
                  <a:ext uri="{FF2B5EF4-FFF2-40B4-BE49-F238E27FC236}">
                    <a16:creationId xmlns:a16="http://schemas.microsoft.com/office/drawing/2014/main" id="{27D9F2B6-4131-209A-ECB7-9933B74CDDC8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64" name="Group 55">
              <a:extLst>
                <a:ext uri="{FF2B5EF4-FFF2-40B4-BE49-F238E27FC236}">
                  <a16:creationId xmlns:a16="http://schemas.microsoft.com/office/drawing/2014/main" id="{6D0D0023-EF7C-7BEC-9B6E-F34E9A0C2D86}"/>
                </a:ext>
              </a:extLst>
            </p:cNvPr>
            <p:cNvGrpSpPr/>
            <p:nvPr/>
          </p:nvGrpSpPr>
          <p:grpSpPr>
            <a:xfrm rot="90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66" name="Trapezoid 57">
                <a:extLst>
                  <a:ext uri="{FF2B5EF4-FFF2-40B4-BE49-F238E27FC236}">
                    <a16:creationId xmlns:a16="http://schemas.microsoft.com/office/drawing/2014/main" id="{DE3E0E28-94EA-B5E8-FD42-814087855C9E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67" name="Trapezoid 58">
                <a:extLst>
                  <a:ext uri="{FF2B5EF4-FFF2-40B4-BE49-F238E27FC236}">
                    <a16:creationId xmlns:a16="http://schemas.microsoft.com/office/drawing/2014/main" id="{C9945A53-5969-B037-9416-6FBE5994A77A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65" name="Oval 56">
              <a:extLst>
                <a:ext uri="{FF2B5EF4-FFF2-40B4-BE49-F238E27FC236}">
                  <a16:creationId xmlns:a16="http://schemas.microsoft.com/office/drawing/2014/main" id="{09C1A9B0-A35C-0F6A-4E2D-746DE16AE3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1726" y="3175845"/>
              <a:ext cx="1408186" cy="1408186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3600" b="1" kern="0" dirty="0">
                <a:solidFill>
                  <a:srgbClr val="33C481"/>
                </a:solidFill>
                <a:latin typeface="Calibri" panose="020F0502020204030204"/>
              </a:endParaRPr>
            </a:p>
          </p:txBody>
        </p:sp>
      </p:grpSp>
      <p:grpSp>
        <p:nvGrpSpPr>
          <p:cNvPr id="79" name="Group 69">
            <a:extLst>
              <a:ext uri="{FF2B5EF4-FFF2-40B4-BE49-F238E27FC236}">
                <a16:creationId xmlns:a16="http://schemas.microsoft.com/office/drawing/2014/main" id="{F5501C44-B46D-C490-B474-5027CAF5B59A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49450" y="3403558"/>
            <a:ext cx="1391677" cy="1391677"/>
            <a:chOff x="7964592" y="2855911"/>
            <a:chExt cx="2041126" cy="2041126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80" name="Circle: Hollow 362">
              <a:extLst>
                <a:ext uri="{FF2B5EF4-FFF2-40B4-BE49-F238E27FC236}">
                  <a16:creationId xmlns:a16="http://schemas.microsoft.com/office/drawing/2014/main" id="{37AE75B4-7EA5-7806-4689-E2F9732832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6800" y="3018119"/>
              <a:ext cx="1716710" cy="1716710"/>
            </a:xfrm>
            <a:prstGeom prst="donut">
              <a:avLst>
                <a:gd name="adj" fmla="val 713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81" name="Group 71">
              <a:extLst>
                <a:ext uri="{FF2B5EF4-FFF2-40B4-BE49-F238E27FC236}">
                  <a16:creationId xmlns:a16="http://schemas.microsoft.com/office/drawing/2014/main" id="{1EA2AD8D-7D73-36A6-60F9-F123A07AD9E6}"/>
                </a:ext>
              </a:extLst>
            </p:cNvPr>
            <p:cNvGrpSpPr/>
            <p:nvPr/>
          </p:nvGrpSpPr>
          <p:grpSpPr>
            <a:xfrm>
              <a:off x="8897635" y="2855911"/>
              <a:ext cx="175040" cy="2041126"/>
              <a:chOff x="8229799" y="2768458"/>
              <a:chExt cx="175040" cy="2041126"/>
            </a:xfrm>
            <a:solidFill>
              <a:schemeClr val="accent3"/>
            </a:solidFill>
          </p:grpSpPr>
          <p:sp>
            <p:nvSpPr>
              <p:cNvPr id="98" name="Trapezoid 88">
                <a:extLst>
                  <a:ext uri="{FF2B5EF4-FFF2-40B4-BE49-F238E27FC236}">
                    <a16:creationId xmlns:a16="http://schemas.microsoft.com/office/drawing/2014/main" id="{78C42C00-2E83-32E4-C228-6A4927AAA46E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99" name="Trapezoid 89">
                <a:extLst>
                  <a:ext uri="{FF2B5EF4-FFF2-40B4-BE49-F238E27FC236}">
                    <a16:creationId xmlns:a16="http://schemas.microsoft.com/office/drawing/2014/main" id="{C165FC49-8702-43F2-5C59-0BA4FD45F4F2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2" name="Group 72">
              <a:extLst>
                <a:ext uri="{FF2B5EF4-FFF2-40B4-BE49-F238E27FC236}">
                  <a16:creationId xmlns:a16="http://schemas.microsoft.com/office/drawing/2014/main" id="{3DC4B2D7-3884-B9C4-0B5F-BC3D4D190516}"/>
                </a:ext>
              </a:extLst>
            </p:cNvPr>
            <p:cNvGrpSpPr/>
            <p:nvPr/>
          </p:nvGrpSpPr>
          <p:grpSpPr>
            <a:xfrm rot="5400000">
              <a:off x="8897635" y="2855911"/>
              <a:ext cx="175040" cy="2041126"/>
              <a:chOff x="8229799" y="2768458"/>
              <a:chExt cx="175040" cy="2041126"/>
            </a:xfrm>
            <a:solidFill>
              <a:schemeClr val="accent3"/>
            </a:solidFill>
          </p:grpSpPr>
          <p:sp>
            <p:nvSpPr>
              <p:cNvPr id="96" name="Trapezoid 86">
                <a:extLst>
                  <a:ext uri="{FF2B5EF4-FFF2-40B4-BE49-F238E27FC236}">
                    <a16:creationId xmlns:a16="http://schemas.microsoft.com/office/drawing/2014/main" id="{44B198DE-A62B-14EB-3594-5829E64F4BCF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97" name="Trapezoid 87">
                <a:extLst>
                  <a:ext uri="{FF2B5EF4-FFF2-40B4-BE49-F238E27FC236}">
                    <a16:creationId xmlns:a16="http://schemas.microsoft.com/office/drawing/2014/main" id="{4BE53E52-30EF-CB6A-633B-310F615498DE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3" name="Group 73">
              <a:extLst>
                <a:ext uri="{FF2B5EF4-FFF2-40B4-BE49-F238E27FC236}">
                  <a16:creationId xmlns:a16="http://schemas.microsoft.com/office/drawing/2014/main" id="{5420272C-D734-172F-E11D-B7E873D96C0F}"/>
                </a:ext>
              </a:extLst>
            </p:cNvPr>
            <p:cNvGrpSpPr/>
            <p:nvPr/>
          </p:nvGrpSpPr>
          <p:grpSpPr>
            <a:xfrm rot="1800000">
              <a:off x="8897635" y="2855911"/>
              <a:ext cx="175040" cy="2041126"/>
              <a:chOff x="8229799" y="2768458"/>
              <a:chExt cx="175040" cy="2041126"/>
            </a:xfrm>
            <a:solidFill>
              <a:schemeClr val="accent3"/>
            </a:solidFill>
          </p:grpSpPr>
          <p:sp>
            <p:nvSpPr>
              <p:cNvPr id="94" name="Trapezoid 84">
                <a:extLst>
                  <a:ext uri="{FF2B5EF4-FFF2-40B4-BE49-F238E27FC236}">
                    <a16:creationId xmlns:a16="http://schemas.microsoft.com/office/drawing/2014/main" id="{3B712DB4-4BC9-4328-6904-7CBE036289BA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95" name="Trapezoid 85">
                <a:extLst>
                  <a:ext uri="{FF2B5EF4-FFF2-40B4-BE49-F238E27FC236}">
                    <a16:creationId xmlns:a16="http://schemas.microsoft.com/office/drawing/2014/main" id="{BEAF77F1-25F4-AE7D-DF6F-CD08C854F53A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4" name="Group 74">
              <a:extLst>
                <a:ext uri="{FF2B5EF4-FFF2-40B4-BE49-F238E27FC236}">
                  <a16:creationId xmlns:a16="http://schemas.microsoft.com/office/drawing/2014/main" id="{B71E3CEB-5DC6-5AC5-E2A2-09351CE5FBE0}"/>
                </a:ext>
              </a:extLst>
            </p:cNvPr>
            <p:cNvGrpSpPr/>
            <p:nvPr/>
          </p:nvGrpSpPr>
          <p:grpSpPr>
            <a:xfrm rot="3600000">
              <a:off x="8897635" y="2855911"/>
              <a:ext cx="175040" cy="2041126"/>
              <a:chOff x="8229799" y="2768458"/>
              <a:chExt cx="175040" cy="2041126"/>
            </a:xfrm>
            <a:solidFill>
              <a:schemeClr val="accent3"/>
            </a:solidFill>
          </p:grpSpPr>
          <p:sp>
            <p:nvSpPr>
              <p:cNvPr id="92" name="Trapezoid 82">
                <a:extLst>
                  <a:ext uri="{FF2B5EF4-FFF2-40B4-BE49-F238E27FC236}">
                    <a16:creationId xmlns:a16="http://schemas.microsoft.com/office/drawing/2014/main" id="{5D9A409E-2949-E016-347D-42F2BF487E1E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93" name="Trapezoid 83">
                <a:extLst>
                  <a:ext uri="{FF2B5EF4-FFF2-40B4-BE49-F238E27FC236}">
                    <a16:creationId xmlns:a16="http://schemas.microsoft.com/office/drawing/2014/main" id="{81269673-8AFF-AF33-E3C1-12F460786D66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5" name="Group 75">
              <a:extLst>
                <a:ext uri="{FF2B5EF4-FFF2-40B4-BE49-F238E27FC236}">
                  <a16:creationId xmlns:a16="http://schemas.microsoft.com/office/drawing/2014/main" id="{3FA8C2EB-0F62-4FB8-A28C-B2826B8BD58A}"/>
                </a:ext>
              </a:extLst>
            </p:cNvPr>
            <p:cNvGrpSpPr/>
            <p:nvPr/>
          </p:nvGrpSpPr>
          <p:grpSpPr>
            <a:xfrm rot="7200000">
              <a:off x="8897635" y="2855911"/>
              <a:ext cx="175040" cy="2041126"/>
              <a:chOff x="8229799" y="2768458"/>
              <a:chExt cx="175040" cy="2041126"/>
            </a:xfrm>
            <a:solidFill>
              <a:schemeClr val="accent3"/>
            </a:solidFill>
          </p:grpSpPr>
          <p:sp>
            <p:nvSpPr>
              <p:cNvPr id="90" name="Trapezoid 80">
                <a:extLst>
                  <a:ext uri="{FF2B5EF4-FFF2-40B4-BE49-F238E27FC236}">
                    <a16:creationId xmlns:a16="http://schemas.microsoft.com/office/drawing/2014/main" id="{B28E780A-FC03-EAE5-9843-A9E06B3E1452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91" name="Trapezoid 81">
                <a:extLst>
                  <a:ext uri="{FF2B5EF4-FFF2-40B4-BE49-F238E27FC236}">
                    <a16:creationId xmlns:a16="http://schemas.microsoft.com/office/drawing/2014/main" id="{B5909255-D2D8-61DE-B630-3E9488EED03A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6" name="Group 76">
              <a:extLst>
                <a:ext uri="{FF2B5EF4-FFF2-40B4-BE49-F238E27FC236}">
                  <a16:creationId xmlns:a16="http://schemas.microsoft.com/office/drawing/2014/main" id="{AC0397BA-8EC5-6B38-E0D4-479B58B85C52}"/>
                </a:ext>
              </a:extLst>
            </p:cNvPr>
            <p:cNvGrpSpPr/>
            <p:nvPr/>
          </p:nvGrpSpPr>
          <p:grpSpPr>
            <a:xfrm rot="9000000">
              <a:off x="8897635" y="2855911"/>
              <a:ext cx="175040" cy="2041126"/>
              <a:chOff x="8229799" y="2768458"/>
              <a:chExt cx="175040" cy="2041126"/>
            </a:xfrm>
            <a:solidFill>
              <a:schemeClr val="accent3"/>
            </a:solidFill>
          </p:grpSpPr>
          <p:sp>
            <p:nvSpPr>
              <p:cNvPr id="88" name="Trapezoid 78">
                <a:extLst>
                  <a:ext uri="{FF2B5EF4-FFF2-40B4-BE49-F238E27FC236}">
                    <a16:creationId xmlns:a16="http://schemas.microsoft.com/office/drawing/2014/main" id="{1B0554E7-0F54-EEC9-49D0-822D1809F42F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89" name="Trapezoid 79">
                <a:extLst>
                  <a:ext uri="{FF2B5EF4-FFF2-40B4-BE49-F238E27FC236}">
                    <a16:creationId xmlns:a16="http://schemas.microsoft.com/office/drawing/2014/main" id="{D780FA1C-FC50-FE09-D6CF-ED758CE86CD0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87" name="Oval 77">
              <a:extLst>
                <a:ext uri="{FF2B5EF4-FFF2-40B4-BE49-F238E27FC236}">
                  <a16:creationId xmlns:a16="http://schemas.microsoft.com/office/drawing/2014/main" id="{B459607D-1B85-112C-8BF8-953441C25F91}"/>
                </a:ext>
              </a:extLst>
            </p:cNvPr>
            <p:cNvSpPr>
              <a:spLocks noChangeAspect="1"/>
            </p:cNvSpPr>
            <p:nvPr/>
          </p:nvSpPr>
          <p:spPr>
            <a:xfrm rot="20700000">
              <a:off x="8278741" y="3175844"/>
              <a:ext cx="1408186" cy="1408186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3600" b="1" kern="0" dirty="0">
                <a:solidFill>
                  <a:srgbClr val="41A5EE"/>
                </a:solidFill>
                <a:latin typeface="Calibri" panose="020F0502020204030204"/>
              </a:endParaRPr>
            </a:p>
          </p:txBody>
        </p:sp>
      </p:grpSp>
      <p:grpSp>
        <p:nvGrpSpPr>
          <p:cNvPr id="100" name="Group 6">
            <a:extLst>
              <a:ext uri="{FF2B5EF4-FFF2-40B4-BE49-F238E27FC236}">
                <a16:creationId xmlns:a16="http://schemas.microsoft.com/office/drawing/2014/main" id="{7E2F7E40-7AC6-5ED0-D41E-99DDA7B58342}"/>
              </a:ext>
            </a:extLst>
          </p:cNvPr>
          <p:cNvGrpSpPr>
            <a:grpSpLocks noChangeAspect="1"/>
          </p:cNvGrpSpPr>
          <p:nvPr/>
        </p:nvGrpSpPr>
        <p:grpSpPr>
          <a:xfrm>
            <a:off x="1193574" y="4126331"/>
            <a:ext cx="1391677" cy="1391677"/>
            <a:chOff x="601033" y="2855912"/>
            <a:chExt cx="2041126" cy="2041126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101" name="Circle: Hollow 151">
              <a:extLst>
                <a:ext uri="{FF2B5EF4-FFF2-40B4-BE49-F238E27FC236}">
                  <a16:creationId xmlns:a16="http://schemas.microsoft.com/office/drawing/2014/main" id="{BFE38343-2B0F-FE5E-BB84-16044ECFCF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241" y="3018120"/>
              <a:ext cx="1716710" cy="1716710"/>
            </a:xfrm>
            <a:prstGeom prst="donut">
              <a:avLst>
                <a:gd name="adj" fmla="val 713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3600" b="1" kern="0" dirty="0">
                <a:solidFill>
                  <a:srgbClr val="595959"/>
                </a:solidFill>
                <a:latin typeface="Calibri" panose="020F0502020204030204"/>
              </a:endParaRPr>
            </a:p>
          </p:txBody>
        </p:sp>
        <p:grpSp>
          <p:nvGrpSpPr>
            <p:cNvPr id="102" name="Group 8">
              <a:extLst>
                <a:ext uri="{FF2B5EF4-FFF2-40B4-BE49-F238E27FC236}">
                  <a16:creationId xmlns:a16="http://schemas.microsoft.com/office/drawing/2014/main" id="{CA976183-82C8-C8AB-6844-C3856A626BED}"/>
                </a:ext>
              </a:extLst>
            </p:cNvPr>
            <p:cNvGrpSpPr/>
            <p:nvPr/>
          </p:nvGrpSpPr>
          <p:grpSpPr>
            <a:xfrm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19" name="Trapezoid 25">
                <a:extLst>
                  <a:ext uri="{FF2B5EF4-FFF2-40B4-BE49-F238E27FC236}">
                    <a16:creationId xmlns:a16="http://schemas.microsoft.com/office/drawing/2014/main" id="{0077B676-E414-1CB6-8DFF-E70EB6E862D0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3600" b="1" kern="0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Trapezoid 26">
                <a:extLst>
                  <a:ext uri="{FF2B5EF4-FFF2-40B4-BE49-F238E27FC236}">
                    <a16:creationId xmlns:a16="http://schemas.microsoft.com/office/drawing/2014/main" id="{709BB441-BE70-2640-DE66-BF4D65F4D3F6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3600" b="1" kern="0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03" name="Group 9">
              <a:extLst>
                <a:ext uri="{FF2B5EF4-FFF2-40B4-BE49-F238E27FC236}">
                  <a16:creationId xmlns:a16="http://schemas.microsoft.com/office/drawing/2014/main" id="{DDED7778-2218-CF78-8F1D-D6E346234B53}"/>
                </a:ext>
              </a:extLst>
            </p:cNvPr>
            <p:cNvGrpSpPr/>
            <p:nvPr/>
          </p:nvGrpSpPr>
          <p:grpSpPr>
            <a:xfrm rot="54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17" name="Trapezoid 23">
                <a:extLst>
                  <a:ext uri="{FF2B5EF4-FFF2-40B4-BE49-F238E27FC236}">
                    <a16:creationId xmlns:a16="http://schemas.microsoft.com/office/drawing/2014/main" id="{E9C2AFA2-54D7-E251-A95A-1C7FB1C58105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3600" b="1" kern="0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Trapezoid 24">
                <a:extLst>
                  <a:ext uri="{FF2B5EF4-FFF2-40B4-BE49-F238E27FC236}">
                    <a16:creationId xmlns:a16="http://schemas.microsoft.com/office/drawing/2014/main" id="{2A2A80E8-08C5-7E3E-F0CB-487AB774E26E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3600" b="1" kern="0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04" name="Group 10">
              <a:extLst>
                <a:ext uri="{FF2B5EF4-FFF2-40B4-BE49-F238E27FC236}">
                  <a16:creationId xmlns:a16="http://schemas.microsoft.com/office/drawing/2014/main" id="{5A5D2252-2C5E-40E3-F631-2E21702351A8}"/>
                </a:ext>
              </a:extLst>
            </p:cNvPr>
            <p:cNvGrpSpPr/>
            <p:nvPr/>
          </p:nvGrpSpPr>
          <p:grpSpPr>
            <a:xfrm rot="18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15" name="Trapezoid 21">
                <a:extLst>
                  <a:ext uri="{FF2B5EF4-FFF2-40B4-BE49-F238E27FC236}">
                    <a16:creationId xmlns:a16="http://schemas.microsoft.com/office/drawing/2014/main" id="{AFC52DB2-5055-75E7-5FAF-DF967F5B0A5D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3600" b="1" kern="0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Trapezoid 22">
                <a:extLst>
                  <a:ext uri="{FF2B5EF4-FFF2-40B4-BE49-F238E27FC236}">
                    <a16:creationId xmlns:a16="http://schemas.microsoft.com/office/drawing/2014/main" id="{F034179F-E13D-B965-353B-4D2E34060BF7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3600" b="1" kern="0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05" name="Group 11">
              <a:extLst>
                <a:ext uri="{FF2B5EF4-FFF2-40B4-BE49-F238E27FC236}">
                  <a16:creationId xmlns:a16="http://schemas.microsoft.com/office/drawing/2014/main" id="{BA0A07FA-E5D7-C847-0EB1-B90468326BA5}"/>
                </a:ext>
              </a:extLst>
            </p:cNvPr>
            <p:cNvGrpSpPr/>
            <p:nvPr/>
          </p:nvGrpSpPr>
          <p:grpSpPr>
            <a:xfrm rot="36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13" name="Trapezoid 19">
                <a:extLst>
                  <a:ext uri="{FF2B5EF4-FFF2-40B4-BE49-F238E27FC236}">
                    <a16:creationId xmlns:a16="http://schemas.microsoft.com/office/drawing/2014/main" id="{256F1B2A-7A61-7B3B-4255-9E13866F51FA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3600" b="1" kern="0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114" name="Trapezoid 20">
                <a:extLst>
                  <a:ext uri="{FF2B5EF4-FFF2-40B4-BE49-F238E27FC236}">
                    <a16:creationId xmlns:a16="http://schemas.microsoft.com/office/drawing/2014/main" id="{8A27ED17-5F2A-9451-9A51-66CAF5BB4D47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3600" b="1" kern="0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06" name="Group 12">
              <a:extLst>
                <a:ext uri="{FF2B5EF4-FFF2-40B4-BE49-F238E27FC236}">
                  <a16:creationId xmlns:a16="http://schemas.microsoft.com/office/drawing/2014/main" id="{D5C4D224-111F-1759-9C9F-73966B5BEFCC}"/>
                </a:ext>
              </a:extLst>
            </p:cNvPr>
            <p:cNvGrpSpPr/>
            <p:nvPr/>
          </p:nvGrpSpPr>
          <p:grpSpPr>
            <a:xfrm rot="72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11" name="Trapezoid 17">
                <a:extLst>
                  <a:ext uri="{FF2B5EF4-FFF2-40B4-BE49-F238E27FC236}">
                    <a16:creationId xmlns:a16="http://schemas.microsoft.com/office/drawing/2014/main" id="{F9165794-F6EB-8172-BFE2-4080E737F839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3600" b="1" kern="0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112" name="Trapezoid 18">
                <a:extLst>
                  <a:ext uri="{FF2B5EF4-FFF2-40B4-BE49-F238E27FC236}">
                    <a16:creationId xmlns:a16="http://schemas.microsoft.com/office/drawing/2014/main" id="{3590463A-8BD8-E675-E4FD-81C30F144B99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3600" b="1" kern="0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07" name="Group 13">
              <a:extLst>
                <a:ext uri="{FF2B5EF4-FFF2-40B4-BE49-F238E27FC236}">
                  <a16:creationId xmlns:a16="http://schemas.microsoft.com/office/drawing/2014/main" id="{D642E72F-CEF7-64A6-8A7E-83CD7142D597}"/>
                </a:ext>
              </a:extLst>
            </p:cNvPr>
            <p:cNvGrpSpPr/>
            <p:nvPr/>
          </p:nvGrpSpPr>
          <p:grpSpPr>
            <a:xfrm rot="90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09" name="Trapezoid 15">
                <a:extLst>
                  <a:ext uri="{FF2B5EF4-FFF2-40B4-BE49-F238E27FC236}">
                    <a16:creationId xmlns:a16="http://schemas.microsoft.com/office/drawing/2014/main" id="{E359C24B-2C3C-C384-A8BA-571ACC5CE2E9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3600" b="1" kern="0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110" name="Trapezoid 16">
                <a:extLst>
                  <a:ext uri="{FF2B5EF4-FFF2-40B4-BE49-F238E27FC236}">
                    <a16:creationId xmlns:a16="http://schemas.microsoft.com/office/drawing/2014/main" id="{9FCA2D2C-2AF6-BD0E-C7E3-B1FE5C7789C7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3600" b="1" kern="0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08" name="Oval 14">
              <a:extLst>
                <a:ext uri="{FF2B5EF4-FFF2-40B4-BE49-F238E27FC236}">
                  <a16:creationId xmlns:a16="http://schemas.microsoft.com/office/drawing/2014/main" id="{39E9FF4A-A639-CC34-3A6B-9F42165FA7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5182" y="3175845"/>
              <a:ext cx="1408186" cy="1408186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3600" b="1" kern="0" dirty="0">
                <a:solidFill>
                  <a:srgbClr val="FFCF4A"/>
                </a:solidFill>
                <a:latin typeface="Calibri" panose="020F0502020204030204"/>
              </a:endParaRPr>
            </a:p>
          </p:txBody>
        </p:sp>
      </p:grpSp>
      <p:sp>
        <p:nvSpPr>
          <p:cNvPr id="121" name="Rounded Rectangle 5 - 2">
            <a:extLst>
              <a:ext uri="{FF2B5EF4-FFF2-40B4-BE49-F238E27FC236}">
                <a16:creationId xmlns:a16="http://schemas.microsoft.com/office/drawing/2014/main" id="{5E4A2808-12C5-EAE7-22FA-3B4C2930256F}"/>
              </a:ext>
            </a:extLst>
          </p:cNvPr>
          <p:cNvSpPr>
            <a:spLocks/>
          </p:cNvSpPr>
          <p:nvPr/>
        </p:nvSpPr>
        <p:spPr>
          <a:xfrm>
            <a:off x="2721486" y="1945640"/>
            <a:ext cx="6213035" cy="84230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675" tIns="28575" rIns="66675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pt-BR" sz="1400" b="0" i="0" dirty="0">
                <a:solidFill>
                  <a:schemeClr val="tx1"/>
                </a:solidFill>
                <a:effectLst/>
                <a:latin typeface="Gotham HTF"/>
              </a:rPr>
              <a:t>Imagine um número Binário </a:t>
            </a:r>
            <a:r>
              <a:rPr lang="pt-BR" sz="1400" b="1" i="0" dirty="0">
                <a:solidFill>
                  <a:srgbClr val="ED145B"/>
                </a:solidFill>
                <a:effectLst/>
                <a:latin typeface="Gotham HTF"/>
              </a:rPr>
              <a:t>0101 111 101 000 1100 0011 1111 1111 0000 0000</a:t>
            </a:r>
          </a:p>
          <a:p>
            <a:r>
              <a:rPr lang="pt-BR" sz="1400" b="0" i="0" dirty="0">
                <a:solidFill>
                  <a:schemeClr val="tx1"/>
                </a:solidFill>
                <a:effectLst/>
                <a:latin typeface="Gotham HTF"/>
              </a:rPr>
              <a:t>Já aprendemos que um byte são 8 bits, então esse número tem </a:t>
            </a:r>
            <a:r>
              <a:rPr lang="pt-BR" sz="1400" b="1" i="0" dirty="0">
                <a:solidFill>
                  <a:srgbClr val="ED145B"/>
                </a:solidFill>
                <a:effectLst/>
                <a:latin typeface="Gotham HTF"/>
              </a:rPr>
              <a:t>5 bytes</a:t>
            </a:r>
            <a:r>
              <a:rPr lang="pt-BR" sz="1400" b="0" i="0" dirty="0">
                <a:solidFill>
                  <a:schemeClr val="tx1"/>
                </a:solidFill>
                <a:effectLst/>
                <a:latin typeface="Gotham HTF"/>
              </a:rPr>
              <a:t>, ou </a:t>
            </a:r>
            <a:r>
              <a:rPr lang="pt-BR" sz="1400" b="1" i="0" dirty="0">
                <a:solidFill>
                  <a:srgbClr val="ED145B"/>
                </a:solidFill>
                <a:effectLst/>
                <a:latin typeface="Gotham HTF"/>
              </a:rPr>
              <a:t>32 bits</a:t>
            </a:r>
          </a:p>
          <a:p>
            <a:pPr algn="l"/>
            <a:endParaRPr lang="pt-BR" sz="1400" b="0" i="0" dirty="0">
              <a:solidFill>
                <a:schemeClr val="tx1"/>
              </a:solidFill>
              <a:effectLst/>
              <a:latin typeface="Gotham HTF"/>
            </a:endParaRPr>
          </a:p>
        </p:txBody>
      </p:sp>
      <p:sp>
        <p:nvSpPr>
          <p:cNvPr id="122" name="Rounded Rectangle 5 - 3">
            <a:extLst>
              <a:ext uri="{FF2B5EF4-FFF2-40B4-BE49-F238E27FC236}">
                <a16:creationId xmlns:a16="http://schemas.microsoft.com/office/drawing/2014/main" id="{7E3F6D36-BFCF-570D-E79B-C6133E0BBF14}"/>
              </a:ext>
            </a:extLst>
          </p:cNvPr>
          <p:cNvSpPr>
            <a:spLocks/>
          </p:cNvSpPr>
          <p:nvPr/>
        </p:nvSpPr>
        <p:spPr>
          <a:xfrm>
            <a:off x="2721487" y="3988886"/>
            <a:ext cx="1850513" cy="121914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675" tIns="28575" rIns="66675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pt-BR" sz="1400" dirty="0">
                <a:solidFill>
                  <a:schemeClr val="tx1"/>
                </a:solidFill>
                <a:latin typeface="Gotham HTF"/>
              </a:rPr>
              <a:t>O principio é o mesmo que a Base Decimal e a Base Binária, porém, na Hexadecimal usamos </a:t>
            </a:r>
            <a:r>
              <a:rPr lang="pt-BR" sz="1600" b="1" dirty="0">
                <a:solidFill>
                  <a:srgbClr val="ED145B"/>
                </a:solidFill>
                <a:latin typeface="Gotham HTF"/>
              </a:rPr>
              <a:t>16 símbolos.</a:t>
            </a:r>
            <a:endParaRPr lang="pt-BR" sz="1400" b="1" dirty="0">
              <a:solidFill>
                <a:srgbClr val="ED145B"/>
              </a:solidFill>
              <a:latin typeface="Gotham HTF"/>
            </a:endParaRPr>
          </a:p>
        </p:txBody>
      </p:sp>
      <p:sp>
        <p:nvSpPr>
          <p:cNvPr id="123" name="Rounded Rectangle 5 - 1">
            <a:extLst>
              <a:ext uri="{FF2B5EF4-FFF2-40B4-BE49-F238E27FC236}">
                <a16:creationId xmlns:a16="http://schemas.microsoft.com/office/drawing/2014/main" id="{8223E0CD-A900-3D10-1357-73812255C032}"/>
              </a:ext>
            </a:extLst>
          </p:cNvPr>
          <p:cNvSpPr>
            <a:spLocks/>
          </p:cNvSpPr>
          <p:nvPr/>
        </p:nvSpPr>
        <p:spPr>
          <a:xfrm>
            <a:off x="2721487" y="2908766"/>
            <a:ext cx="6211452" cy="84230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675" tIns="28575" rIns="66675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pt-BR" sz="1400" dirty="0">
                <a:solidFill>
                  <a:schemeClr val="tx1"/>
                </a:solidFill>
                <a:latin typeface="Gotham HTF"/>
              </a:rPr>
              <a:t>Dá para ver que quanto mais bits tiver um número, mais complicado é para entendermos o que ele significa. Por isso, podemos usar uma outra base numérica, muito comum em sistemas computacionais: </a:t>
            </a:r>
            <a:r>
              <a:rPr lang="pt-BR" sz="1600" b="1" dirty="0">
                <a:solidFill>
                  <a:srgbClr val="ED145B"/>
                </a:solidFill>
                <a:latin typeface="Gotham HTF"/>
              </a:rPr>
              <a:t>A Base Hexadecimal.</a:t>
            </a:r>
            <a:endParaRPr lang="pt-BR" sz="1400" b="1" dirty="0">
              <a:solidFill>
                <a:srgbClr val="ED145B"/>
              </a:solidFill>
              <a:latin typeface="Gotham HTF"/>
            </a:endParaRPr>
          </a:p>
        </p:txBody>
      </p:sp>
      <p:sp>
        <p:nvSpPr>
          <p:cNvPr id="124" name="Rounded Rectangle 5">
            <a:extLst>
              <a:ext uri="{FF2B5EF4-FFF2-40B4-BE49-F238E27FC236}">
                <a16:creationId xmlns:a16="http://schemas.microsoft.com/office/drawing/2014/main" id="{9405B260-4C49-759E-BDB2-13F47BFF4071}"/>
              </a:ext>
            </a:extLst>
          </p:cNvPr>
          <p:cNvSpPr>
            <a:spLocks/>
          </p:cNvSpPr>
          <p:nvPr/>
        </p:nvSpPr>
        <p:spPr>
          <a:xfrm>
            <a:off x="6948264" y="4127671"/>
            <a:ext cx="1812735" cy="84230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675" tIns="28575" rIns="66675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pt-BR" sz="1400" dirty="0">
                <a:solidFill>
                  <a:schemeClr val="tx1"/>
                </a:solidFill>
                <a:latin typeface="Gotham HTF"/>
              </a:rPr>
              <a:t>Cada Símbolo representa um valor de </a:t>
            </a:r>
            <a:r>
              <a:rPr lang="pt-BR" sz="1400" b="1" dirty="0">
                <a:solidFill>
                  <a:srgbClr val="ED145B"/>
                </a:solidFill>
                <a:latin typeface="Gotham HTF"/>
              </a:rPr>
              <a:t>4 Bits</a:t>
            </a:r>
          </a:p>
        </p:txBody>
      </p:sp>
      <p:graphicFrame>
        <p:nvGraphicFramePr>
          <p:cNvPr id="125" name="Tabela 3">
            <a:extLst>
              <a:ext uri="{FF2B5EF4-FFF2-40B4-BE49-F238E27FC236}">
                <a16:creationId xmlns:a16="http://schemas.microsoft.com/office/drawing/2014/main" id="{6BE495EF-3708-B0B5-C44F-5A98D659F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46131"/>
              </p:ext>
            </p:extLst>
          </p:nvPr>
        </p:nvGraphicFramePr>
        <p:xfrm>
          <a:off x="4932040" y="4105880"/>
          <a:ext cx="1440000" cy="1483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2338866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0679957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1656825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04054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570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417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569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657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09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aliper_POWER_USER_SEPARATOR_ICONS_engineering_POWER_USER_SEPARATOR_ICONS_industry_POWER_USER_SEPARATOR_ICONS_manufacture_POWER_USER_SEPARATOR_ICONS_measurement_POWER_USER_SEPARATOR_ICONS_science_POWER_USER_SEPARATOR_ICONS_too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digital-object_POWER_USER_SEPARATOR_ICONS_circuit-board_POWER_USER_SEPARATOR_ICONS_computer_POWER_USER_SEPARATOR_ICONS_digital_POWER_USER_SEPARATOR_ICONS_digitize_POWER_USER_SEPARATOR_ICONS_electronics_POWER_USER_SEPARATOR_ICONS_file_POWER_USER_SEPARATOR_ICONS_technology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aliper_POWER_USER_SEPARATOR_ICONS_engineering_POWER_USER_SEPARATOR_ICONS_industry_POWER_USER_SEPARATOR_ICONS_manufacture_POWER_USER_SEPARATOR_ICONS_measurement_POWER_USER_SEPARATOR_ICONS_science_POWER_USER_SEPARATOR_ICONS_too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digital-object_POWER_USER_SEPARATOR_ICONS_circuit-board_POWER_USER_SEPARATOR_ICONS_computer_POWER_USER_SEPARATOR_ICONS_digital_POWER_USER_SEPARATOR_ICONS_digitize_POWER_USER_SEPARATOR_ICONS_electronics_POWER_USER_SEPARATOR_ICONS_file_POWER_USER_SEPARATOR_ICONS_technology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aliper_POWER_USER_SEPARATOR_ICONS_engineering_POWER_USER_SEPARATOR_ICONS_industry_POWER_USER_SEPARATOR_ICONS_manufacture_POWER_USER_SEPARATOR_ICONS_measurement_POWER_USER_SEPARATOR_ICONS_science_POWER_USER_SEPARATOR_ICONS_too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digital-object_POWER_USER_SEPARATOR_ICONS_circuit-board_POWER_USER_SEPARATOR_ICONS_computer_POWER_USER_SEPARATOR_ICONS_digital_POWER_USER_SEPARATOR_ICONS_digitize_POWER_USER_SEPARATOR_ICONS_electronics_POWER_USER_SEPARATOR_ICONS_file_POWER_USER_SEPARATOR_ICONS_technology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75401919_0893_44E5_8722_398C61AB1AA3&quot;,&quot;SourceFullName&quot;:&quot;https://www.youtube.com/embed/p3q9MM__h-M?feature=oembed&quot;,&quot;LastUpdate&quot;:&quot;2023-06-30 11:48 AM&quot;,&quot;UpdatedBy&quot;:&quot;Airton&quot;,&quot;IsLinked&quot;:false,&quot;IsBrokenLink&quot;:false,&quot;Type&quot;: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8129</TotalTime>
  <Words>2882</Words>
  <Application>Microsoft Office PowerPoint</Application>
  <PresentationFormat>Apresentação na tela (4:3)</PresentationFormat>
  <Paragraphs>359</Paragraphs>
  <Slides>32</Slides>
  <Notes>11</Notes>
  <HiddenSlides>0</HiddenSlides>
  <MMClips>1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32</vt:i4>
      </vt:variant>
    </vt:vector>
  </HeadingPairs>
  <TitlesOfParts>
    <vt:vector size="43" baseType="lpstr">
      <vt:lpstr>Arial</vt:lpstr>
      <vt:lpstr>Calibri</vt:lpstr>
      <vt:lpstr>Calibri Light</vt:lpstr>
      <vt:lpstr>Charis SIL</vt:lpstr>
      <vt:lpstr>Gotham HTF</vt:lpstr>
      <vt:lpstr>Gotham HTF Light</vt:lpstr>
      <vt:lpstr>Gotham HTF Medium</vt:lpstr>
      <vt:lpstr>Proxima Nova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 Toyofuku</cp:lastModifiedBy>
  <cp:revision>488</cp:revision>
  <dcterms:created xsi:type="dcterms:W3CDTF">2018-08-18T04:32:45Z</dcterms:created>
  <dcterms:modified xsi:type="dcterms:W3CDTF">2023-07-26T23:12:20Z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